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4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300" r:id="rId16"/>
    <p:sldId id="29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</p:sldIdLst>
  <p:sldSz cx="9906000" cy="6858000" type="A4"/>
  <p:notesSz cx="6858000" cy="9906000"/>
  <p:defaultTextStyle>
    <a:defPPr>
      <a:defRPr lang="es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B"/>
    <a:srgbClr val="F3C8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90"/>
    <p:restoredTop sz="94651"/>
  </p:normalViewPr>
  <p:slideViewPr>
    <p:cSldViewPr snapToGrid="0" snapToObjects="1">
      <p:cViewPr varScale="1">
        <p:scale>
          <a:sx n="143" d="100"/>
          <a:sy n="143" d="100"/>
        </p:scale>
        <p:origin x="132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Click to move the slide</a:t>
            </a: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8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86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7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8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CF0B98C3-CB3E-4C31-9EF9-845AFD5388A8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6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1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87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8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9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1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93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4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9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7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9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7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127197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99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0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2172109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05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6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0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9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1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12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14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15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663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4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17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18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2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21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23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24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27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29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30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32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33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35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36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39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4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42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44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45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66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7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47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48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5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51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53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54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5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57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59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60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61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5F00A3A-0A60-43DA-963F-13EAC8A923D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34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762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63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64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66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67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68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197E398-E817-47C7-8BF6-DC961869536A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35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769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770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71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73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74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75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5287700-9862-46DD-9DE7-A1C69CD05947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36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776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77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78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80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81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82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122F63B-B9C4-489E-824D-4F8F9CB5ED4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37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783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84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85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87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88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89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D5341CE-E978-4C5F-9635-9633187B929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38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790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91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92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94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95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796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47428D9-6666-48E5-9FE3-65B2D4E83E7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39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797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798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99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69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0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01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02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03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2D75294-D1EC-4D92-95BE-2E9696E3FCB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40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804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805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806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08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09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10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8EE534C6-342F-49A4-B750-08206050879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41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811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812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813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15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16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17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D3D5837-309A-4DC2-9D41-8DFF3B6A7AC4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42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818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819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820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TextShape 1"/>
          <p:cNvSpPr txBox="1"/>
          <p:nvPr/>
        </p:nvSpPr>
        <p:spPr>
          <a:xfrm>
            <a:off x="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22" name="TextShape 2"/>
          <p:cNvSpPr txBox="1"/>
          <p:nvPr/>
        </p:nvSpPr>
        <p:spPr>
          <a:xfrm>
            <a:off x="4278960" y="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23" name="TextShape 3"/>
          <p:cNvSpPr txBox="1"/>
          <p:nvPr/>
        </p:nvSpPr>
        <p:spPr>
          <a:xfrm>
            <a:off x="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 </a:t>
            </a:r>
            <a:endParaRPr lang="en-US" sz="1400" b="0" strike="noStrike" spc="-1">
              <a:latin typeface="Times New Roman"/>
            </a:endParaRPr>
          </a:p>
        </p:txBody>
      </p:sp>
      <p:sp>
        <p:nvSpPr>
          <p:cNvPr id="824" name="TextShape 4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C1E37267-902F-429B-A51A-5BAE074DC47D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43</a:t>
            </a:fld>
            <a:endParaRPr lang="en-US" sz="1400" b="0" strike="noStrike" spc="-1">
              <a:latin typeface="Times New Roman"/>
            </a:endParaRPr>
          </a:p>
        </p:txBody>
      </p:sp>
      <p:sp>
        <p:nvSpPr>
          <p:cNvPr id="825" name="PlaceHolder 5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826" name="PlaceHolder 6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827" name="CustomShape 7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672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3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675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6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7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9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68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2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84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5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78004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114560" y="4156560"/>
            <a:ext cx="78004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114560" y="415656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111640" y="415656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3751920" y="228600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6389280" y="228600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1114560" y="415656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3751920" y="415656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6389280" y="415656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1114560" y="2286000"/>
            <a:ext cx="7800480" cy="3580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78004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1114560" y="685800"/>
            <a:ext cx="7800480" cy="6888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1114560" y="415656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1114560" y="2286000"/>
            <a:ext cx="7800480" cy="3580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111640" y="415656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1114560" y="4156560"/>
            <a:ext cx="78004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78004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114560" y="4156560"/>
            <a:ext cx="78004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1114560" y="415656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5111640" y="415656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3751920" y="228600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389280" y="228600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1114560" y="415656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81" name="PlaceHolder 6"/>
          <p:cNvSpPr>
            <a:spLocks noGrp="1"/>
          </p:cNvSpPr>
          <p:nvPr>
            <p:ph type="body"/>
          </p:nvPr>
        </p:nvSpPr>
        <p:spPr>
          <a:xfrm>
            <a:off x="3751920" y="415656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82" name="PlaceHolder 7"/>
          <p:cNvSpPr>
            <a:spLocks noGrp="1"/>
          </p:cNvSpPr>
          <p:nvPr>
            <p:ph type="body"/>
          </p:nvPr>
        </p:nvSpPr>
        <p:spPr>
          <a:xfrm>
            <a:off x="6389280" y="4156560"/>
            <a:ext cx="251136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78004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114560" y="685800"/>
            <a:ext cx="7800480" cy="6888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1114560" y="415656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3580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111640" y="415656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1456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111640" y="2286000"/>
            <a:ext cx="38062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1114560" y="4156560"/>
            <a:ext cx="7800480" cy="1707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388440" y="360"/>
            <a:ext cx="18540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" name="CustomShape 2"/>
          <p:cNvSpPr/>
          <p:nvPr/>
        </p:nvSpPr>
        <p:spPr>
          <a:xfrm>
            <a:off x="388440" y="360"/>
            <a:ext cx="18540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1130040" y="6453360"/>
            <a:ext cx="978480" cy="4042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A1BC51DB-89A7-4F5D-9ABE-E9AD4D73C1E0}" type="datetime">
              <a:rPr lang="en-US" sz="1000" b="0" strike="noStrike" spc="-1">
                <a:solidFill>
                  <a:srgbClr val="4A2318"/>
                </a:solidFill>
                <a:latin typeface="Franklin Gothic Book"/>
              </a:rPr>
              <a:t>5/1/22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2351160" y="6453360"/>
            <a:ext cx="5102640" cy="4042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696440" y="6453360"/>
            <a:ext cx="1296720" cy="4042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5EB994AD-A37D-4E13-865C-9B6576D040C2}" type="slidenum">
              <a:rPr lang="en-US" sz="1000" b="0" strike="noStrike" spc="-1">
                <a:solidFill>
                  <a:srgbClr val="4A2318"/>
                </a:solidFill>
                <a:latin typeface="Franklin Gothic Book"/>
              </a:rPr>
              <a:t>‹Nº›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Click to edit the title text format</a:t>
            </a:r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4A2318"/>
                </a:solidFill>
                <a:latin typeface="Franklin Gothic Book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i="1" strike="noStrike" spc="-1">
                <a:solidFill>
                  <a:srgbClr val="4A2318"/>
                </a:solidFill>
                <a:latin typeface="Franklin Gothic Book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4A2318"/>
                </a:solidFill>
                <a:latin typeface="Franklin Gothic Book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388440" y="360"/>
            <a:ext cx="18540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CustomShape 2"/>
          <p:cNvSpPr/>
          <p:nvPr/>
        </p:nvSpPr>
        <p:spPr>
          <a:xfrm>
            <a:off x="388440" y="360"/>
            <a:ext cx="18540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PlaceHolder 3"/>
          <p:cNvSpPr>
            <a:spLocks noGrp="1"/>
          </p:cNvSpPr>
          <p:nvPr>
            <p:ph type="title"/>
          </p:nvPr>
        </p:nvSpPr>
        <p:spPr>
          <a:xfrm>
            <a:off x="1114560" y="685800"/>
            <a:ext cx="7800480" cy="1485720"/>
          </a:xfrm>
          <a:prstGeom prst="rect">
            <a:avLst/>
          </a:prstGeom>
        </p:spPr>
        <p:txBody>
          <a:bodyPr/>
          <a:lstStyle/>
          <a:p>
            <a:r>
              <a:rPr lang="en-US" sz="4400" b="0" strike="noStrike" spc="-1">
                <a:solidFill>
                  <a:srgbClr val="000000"/>
                </a:solidFill>
                <a:latin typeface="Franklin Gothic Book"/>
              </a:rPr>
              <a:t>Click to edit the title text format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1114560" y="2286000"/>
            <a:ext cx="7800480" cy="3580920"/>
          </a:xfrm>
          <a:prstGeom prst="rect">
            <a:avLst/>
          </a:prstGeom>
        </p:spPr>
        <p:txBody>
          <a:bodyPr/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i="1" strike="noStrike" spc="-1">
                <a:solidFill>
                  <a:srgbClr val="4A2318"/>
                </a:solidFill>
                <a:latin typeface="Franklin Gothic Book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g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ortizTud/neuroim-methods#010321-tutorial-on-fmriprep-ortiz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ortiztud/fmri_analysis_intro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2"/>
          <p:cNvSpPr/>
          <p:nvPr/>
        </p:nvSpPr>
        <p:spPr>
          <a:xfrm>
            <a:off x="671760" y="3192840"/>
            <a:ext cx="8770680" cy="40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800" b="1" i="1" strike="noStrike" spc="-1">
                <a:solidFill>
                  <a:srgbClr val="000000"/>
                </a:solidFill>
                <a:latin typeface="Arial"/>
                <a:ea typeface="DejaVu Sans"/>
              </a:rPr>
              <a:t>Javier Ortiz-Tudela and Francesco Pupillo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671760" y="344160"/>
            <a:ext cx="7455600" cy="13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Introduction into fMRI analysis. PsyMsc4 (Goethe 2022).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7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6" name="Picture 10"/>
          <p:cNvPicPr/>
          <p:nvPr/>
        </p:nvPicPr>
        <p:blipFill>
          <a:blip r:embed="rId3"/>
          <a:stretch/>
        </p:blipFill>
        <p:spPr>
          <a:xfrm>
            <a:off x="7405920" y="5670720"/>
            <a:ext cx="2036520" cy="1104840"/>
          </a:xfrm>
          <a:prstGeom prst="rect">
            <a:avLst/>
          </a:prstGeom>
          <a:ln>
            <a:noFill/>
          </a:ln>
        </p:spPr>
      </p:pic>
      <p:sp>
        <p:nvSpPr>
          <p:cNvPr id="97" name="CustomShape 8"/>
          <p:cNvSpPr/>
          <p:nvPr/>
        </p:nvSpPr>
        <p:spPr>
          <a:xfrm>
            <a:off x="671760" y="1888920"/>
            <a:ext cx="2179440" cy="690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u="sng" strike="noStrike" spc="-1">
                <a:solidFill>
                  <a:srgbClr val="000000"/>
                </a:solidFill>
                <a:uFillTx/>
                <a:latin typeface="Baskerville Old Face"/>
                <a:ea typeface="DejaVu Sans"/>
              </a:rPr>
              <a:t>Session 1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4"/>
          <p:cNvPicPr/>
          <p:nvPr/>
        </p:nvPicPr>
        <p:blipFill>
          <a:blip r:embed="rId3"/>
          <a:stretch/>
        </p:blipFill>
        <p:spPr>
          <a:xfrm>
            <a:off x="-276120" y="1971720"/>
            <a:ext cx="3516120" cy="4010760"/>
          </a:xfrm>
          <a:prstGeom prst="rect">
            <a:avLst/>
          </a:prstGeom>
          <a:ln>
            <a:noFill/>
          </a:ln>
        </p:spPr>
      </p:pic>
      <p:sp>
        <p:nvSpPr>
          <p:cNvPr id="171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2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3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4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5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6" name="CustomShape 6"/>
          <p:cNvSpPr/>
          <p:nvPr/>
        </p:nvSpPr>
        <p:spPr>
          <a:xfrm>
            <a:off x="3338280" y="5275800"/>
            <a:ext cx="4255920" cy="86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 RF pulse can tilt the orientation of the proton (‘s spin)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77" name="CustomShape 7"/>
          <p:cNvSpPr/>
          <p:nvPr/>
        </p:nvSpPr>
        <p:spPr>
          <a:xfrm rot="18796200" flipH="1">
            <a:off x="5544720" y="1850760"/>
            <a:ext cx="776880" cy="551520"/>
          </a:xfrm>
          <a:custGeom>
            <a:avLst/>
            <a:gdLst/>
            <a:ahLst/>
            <a:cxnLst/>
            <a:rect l="l" t="t" r="r" b="b"/>
            <a:pathLst>
              <a:path w="2159" h="1533">
                <a:moveTo>
                  <a:pt x="0" y="0"/>
                </a:moveTo>
                <a:lnTo>
                  <a:pt x="2159" y="0"/>
                </a:lnTo>
                <a:lnTo>
                  <a:pt x="2159" y="1533"/>
                </a:lnTo>
                <a:lnTo>
                  <a:pt x="0" y="1533"/>
                </a:lnTo>
                <a:close/>
                <a:moveTo>
                  <a:pt x="505" y="551"/>
                </a:moveTo>
                <a:lnTo>
                  <a:pt x="505" y="982"/>
                </a:lnTo>
                <a:lnTo>
                  <a:pt x="864" y="982"/>
                </a:lnTo>
                <a:lnTo>
                  <a:pt x="1223" y="1341"/>
                </a:lnTo>
                <a:lnTo>
                  <a:pt x="1223" y="192"/>
                </a:lnTo>
                <a:lnTo>
                  <a:pt x="864" y="551"/>
                </a:lnTo>
                <a:close/>
                <a:moveTo>
                  <a:pt x="505" y="551"/>
                </a:moveTo>
                <a:lnTo>
                  <a:pt x="505" y="982"/>
                </a:lnTo>
                <a:lnTo>
                  <a:pt x="864" y="982"/>
                </a:lnTo>
                <a:lnTo>
                  <a:pt x="1223" y="1341"/>
                </a:lnTo>
                <a:lnTo>
                  <a:pt x="1223" y="192"/>
                </a:lnTo>
                <a:lnTo>
                  <a:pt x="864" y="551"/>
                </a:lnTo>
                <a:close/>
                <a:moveTo>
                  <a:pt x="505" y="551"/>
                </a:moveTo>
                <a:lnTo>
                  <a:pt x="864" y="551"/>
                </a:lnTo>
                <a:lnTo>
                  <a:pt x="1223" y="192"/>
                </a:lnTo>
                <a:lnTo>
                  <a:pt x="1223" y="1341"/>
                </a:lnTo>
                <a:lnTo>
                  <a:pt x="864" y="982"/>
                </a:lnTo>
                <a:lnTo>
                  <a:pt x="505" y="982"/>
                </a:lnTo>
                <a:close/>
                <a:moveTo>
                  <a:pt x="1367" y="551"/>
                </a:moveTo>
                <a:lnTo>
                  <a:pt x="1654" y="335"/>
                </a:lnTo>
                <a:moveTo>
                  <a:pt x="1367" y="767"/>
                </a:moveTo>
                <a:lnTo>
                  <a:pt x="1654" y="767"/>
                </a:lnTo>
                <a:moveTo>
                  <a:pt x="1367" y="982"/>
                </a:moveTo>
                <a:lnTo>
                  <a:pt x="1654" y="1198"/>
                </a:lnTo>
                <a:moveTo>
                  <a:pt x="0" y="0"/>
                </a:moveTo>
                <a:lnTo>
                  <a:pt x="2159" y="0"/>
                </a:lnTo>
                <a:lnTo>
                  <a:pt x="2159" y="1533"/>
                </a:lnTo>
                <a:lnTo>
                  <a:pt x="0" y="1533"/>
                </a:lnTo>
                <a:close/>
              </a:path>
            </a:pathLst>
          </a:custGeom>
          <a:solidFill>
            <a:srgbClr val="FFFF00"/>
          </a:solidFill>
          <a:ln w="25560">
            <a:solidFill>
              <a:srgbClr val="385D8A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78" name="Picture 6"/>
          <p:cNvPicPr/>
          <p:nvPr/>
        </p:nvPicPr>
        <p:blipFill>
          <a:blip r:embed="rId4"/>
          <a:srcRect l="7828" r="17895"/>
          <a:stretch/>
        </p:blipFill>
        <p:spPr>
          <a:xfrm>
            <a:off x="2500200" y="3165120"/>
            <a:ext cx="1479960" cy="1494360"/>
          </a:xfrm>
          <a:prstGeom prst="rect">
            <a:avLst/>
          </a:prstGeom>
          <a:ln>
            <a:noFill/>
          </a:ln>
        </p:spPr>
      </p:pic>
      <p:sp>
        <p:nvSpPr>
          <p:cNvPr id="180" name="CustomShape 9"/>
          <p:cNvSpPr/>
          <p:nvPr/>
        </p:nvSpPr>
        <p:spPr>
          <a:xfrm flipV="1">
            <a:off x="4284720" y="3164400"/>
            <a:ext cx="794880" cy="1494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0070C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1" name="CustomShape 10"/>
          <p:cNvSpPr/>
          <p:nvPr/>
        </p:nvSpPr>
        <p:spPr>
          <a:xfrm rot="16200000">
            <a:off x="3193560" y="3796560"/>
            <a:ext cx="16851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libri"/>
                <a:ea typeface="DejaVu Sans"/>
              </a:rPr>
              <a:t>Hidrogen protons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82" name="CustomShape 11"/>
          <p:cNvSpPr/>
          <p:nvPr/>
        </p:nvSpPr>
        <p:spPr>
          <a:xfrm flipV="1">
            <a:off x="4284720" y="2961000"/>
            <a:ext cx="360" cy="1698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D9D9D9"/>
            </a:solidFill>
            <a:custDash>
              <a:ds d="300000" sp="300000"/>
            </a:custDash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3" name="CustomShape 12"/>
          <p:cNvSpPr/>
          <p:nvPr/>
        </p:nvSpPr>
        <p:spPr>
          <a:xfrm>
            <a:off x="552600" y="6840"/>
            <a:ext cx="448848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Here are the basics of MR imaging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84" name="CustomShape 13"/>
          <p:cNvSpPr/>
          <p:nvPr/>
        </p:nvSpPr>
        <p:spPr>
          <a:xfrm>
            <a:off x="552600" y="557640"/>
            <a:ext cx="8996040" cy="109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Scanner = </a:t>
            </a:r>
            <a:endParaRPr lang="en-US" sz="32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big magnet + radio frequency transmitter</a:t>
            </a:r>
            <a:endParaRPr lang="en-US" sz="3200" b="0" strike="noStrike" spc="-1" dirty="0">
              <a:latin typeface="Arial"/>
            </a:endParaRPr>
          </a:p>
        </p:txBody>
      </p:sp>
      <p:sp>
        <p:nvSpPr>
          <p:cNvPr id="17" name="CustomShape 7">
            <a:extLst>
              <a:ext uri="{FF2B5EF4-FFF2-40B4-BE49-F238E27FC236}">
                <a16:creationId xmlns:a16="http://schemas.microsoft.com/office/drawing/2014/main" id="{BFD0E62E-34DA-C656-6A73-B2E752E12788}"/>
              </a:ext>
            </a:extLst>
          </p:cNvPr>
          <p:cNvSpPr/>
          <p:nvPr/>
        </p:nvSpPr>
        <p:spPr>
          <a:xfrm>
            <a:off x="1626062" y="1804860"/>
            <a:ext cx="702237" cy="4010760"/>
          </a:xfrm>
          <a:custGeom>
            <a:avLst/>
            <a:gdLst/>
            <a:ahLst/>
            <a:cxnLst/>
            <a:rect l="0" t="0" r="r" b="b"/>
            <a:pathLst>
              <a:path w="1331" h="11143">
                <a:moveTo>
                  <a:pt x="332" y="11142"/>
                </a:moveTo>
                <a:lnTo>
                  <a:pt x="332" y="666"/>
                </a:lnTo>
                <a:lnTo>
                  <a:pt x="0" y="666"/>
                </a:lnTo>
                <a:lnTo>
                  <a:pt x="665" y="0"/>
                </a:lnTo>
                <a:lnTo>
                  <a:pt x="1330" y="666"/>
                </a:lnTo>
                <a:lnTo>
                  <a:pt x="997" y="666"/>
                </a:lnTo>
                <a:lnTo>
                  <a:pt x="997" y="11142"/>
                </a:lnTo>
                <a:lnTo>
                  <a:pt x="332" y="11142"/>
                </a:lnTo>
              </a:path>
            </a:pathLst>
          </a:custGeom>
          <a:solidFill>
            <a:srgbClr val="C0504D"/>
          </a:solidFill>
          <a:ln w="25560">
            <a:solidFill>
              <a:srgbClr val="385D8A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vert270" lIns="45720" tIns="91440" rIns="45720" bIns="91440" anchor="ctr" anchorCtr="1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MAGNETIC FIELD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icture 4"/>
          <p:cNvPicPr/>
          <p:nvPr/>
        </p:nvPicPr>
        <p:blipFill>
          <a:blip r:embed="rId3"/>
          <a:stretch/>
        </p:blipFill>
        <p:spPr>
          <a:xfrm>
            <a:off x="-276120" y="1971720"/>
            <a:ext cx="3516120" cy="4010760"/>
          </a:xfrm>
          <a:prstGeom prst="rect">
            <a:avLst/>
          </a:prstGeom>
          <a:ln>
            <a:noFill/>
          </a:ln>
        </p:spPr>
      </p:pic>
      <p:sp>
        <p:nvSpPr>
          <p:cNvPr id="186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7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8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9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0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1" name="CustomShape 6"/>
          <p:cNvSpPr/>
          <p:nvPr/>
        </p:nvSpPr>
        <p:spPr>
          <a:xfrm>
            <a:off x="3338280" y="5275800"/>
            <a:ext cx="5867752" cy="86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When the RF pulse stops, the protons reorient to the field emitting another RF signal. </a:t>
            </a:r>
            <a:endParaRPr lang="en-US" sz="16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The time taken is known as </a:t>
            </a:r>
            <a:r>
              <a:rPr lang="en-US" sz="1600" b="0" i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relaxation time</a:t>
            </a:r>
            <a:r>
              <a:rPr lang="en-US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192" name="Picture 6"/>
          <p:cNvPicPr/>
          <p:nvPr/>
        </p:nvPicPr>
        <p:blipFill>
          <a:blip r:embed="rId4"/>
          <a:srcRect l="7828" r="17895"/>
          <a:stretch/>
        </p:blipFill>
        <p:spPr>
          <a:xfrm>
            <a:off x="2500200" y="3165120"/>
            <a:ext cx="1479960" cy="1494360"/>
          </a:xfrm>
          <a:prstGeom prst="rect">
            <a:avLst/>
          </a:prstGeom>
          <a:ln>
            <a:noFill/>
          </a:ln>
        </p:spPr>
      </p:pic>
      <p:sp>
        <p:nvSpPr>
          <p:cNvPr id="194" name="CustomShape 8"/>
          <p:cNvSpPr/>
          <p:nvPr/>
        </p:nvSpPr>
        <p:spPr>
          <a:xfrm flipV="1">
            <a:off x="4284720" y="3164400"/>
            <a:ext cx="794880" cy="1494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0070C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5" name="CustomShape 9"/>
          <p:cNvSpPr/>
          <p:nvPr/>
        </p:nvSpPr>
        <p:spPr>
          <a:xfrm rot="16200000">
            <a:off x="3193560" y="3796560"/>
            <a:ext cx="16851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libri"/>
                <a:ea typeface="DejaVu Sans"/>
              </a:rPr>
              <a:t>Hidrogen protons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6" name="CustomShape 10"/>
          <p:cNvSpPr/>
          <p:nvPr/>
        </p:nvSpPr>
        <p:spPr>
          <a:xfrm flipV="1">
            <a:off x="4284720" y="2961000"/>
            <a:ext cx="360" cy="1698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D9D9D9"/>
            </a:solidFill>
            <a:custDash>
              <a:ds d="300000" sp="300000"/>
            </a:custDash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8" name="CustomShape 12"/>
          <p:cNvSpPr/>
          <p:nvPr/>
        </p:nvSpPr>
        <p:spPr>
          <a:xfrm rot="16756800">
            <a:off x="5737680" y="3186000"/>
            <a:ext cx="623880" cy="1314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8472" y="0"/>
                </a:moveTo>
                <a:lnTo>
                  <a:pt x="12860" y="6080"/>
                </a:lnTo>
                <a:lnTo>
                  <a:pt x="11050" y="6797"/>
                </a:lnTo>
                <a:lnTo>
                  <a:pt x="16577" y="12007"/>
                </a:lnTo>
                <a:lnTo>
                  <a:pt x="14767" y="12877"/>
                </a:lnTo>
                <a:lnTo>
                  <a:pt x="21600" y="21600"/>
                </a:lnTo>
                <a:lnTo>
                  <a:pt x="10012" y="14915"/>
                </a:lnTo>
                <a:lnTo>
                  <a:pt x="12222" y="13987"/>
                </a:lnTo>
                <a:lnTo>
                  <a:pt x="5022" y="9705"/>
                </a:lnTo>
                <a:lnTo>
                  <a:pt x="7602" y="8382"/>
                </a:lnTo>
                <a:lnTo>
                  <a:pt x="0" y="3890"/>
                </a:lnTo>
                <a:close/>
              </a:path>
            </a:pathLst>
          </a:custGeom>
          <a:solidFill>
            <a:srgbClr val="FFFF00"/>
          </a:solidFill>
          <a:ln w="255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9" name="CustomShape 13"/>
          <p:cNvSpPr/>
          <p:nvPr/>
        </p:nvSpPr>
        <p:spPr>
          <a:xfrm>
            <a:off x="7191000" y="3063600"/>
            <a:ext cx="1397520" cy="1297080"/>
          </a:xfrm>
          <a:prstGeom prst="rect">
            <a:avLst/>
          </a:prstGeom>
          <a:solidFill>
            <a:srgbClr val="FCD5B5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Coil = </a:t>
            </a:r>
            <a:endParaRPr lang="en-US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RF receiver 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00" name="CustomShape 14"/>
          <p:cNvSpPr/>
          <p:nvPr/>
        </p:nvSpPr>
        <p:spPr>
          <a:xfrm>
            <a:off x="552600" y="6840"/>
            <a:ext cx="448848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Here are the basics of MR imaging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201" name="CustomShape 15"/>
          <p:cNvSpPr/>
          <p:nvPr/>
        </p:nvSpPr>
        <p:spPr>
          <a:xfrm>
            <a:off x="552600" y="557640"/>
            <a:ext cx="8996040" cy="109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Scanner = 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big magnet + radio frequency transmitter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9" name="CustomShape 7">
            <a:extLst>
              <a:ext uri="{FF2B5EF4-FFF2-40B4-BE49-F238E27FC236}">
                <a16:creationId xmlns:a16="http://schemas.microsoft.com/office/drawing/2014/main" id="{A8FCDA98-D323-2EDB-D3F7-A6C042ECC28A}"/>
              </a:ext>
            </a:extLst>
          </p:cNvPr>
          <p:cNvSpPr/>
          <p:nvPr/>
        </p:nvSpPr>
        <p:spPr>
          <a:xfrm>
            <a:off x="1626062" y="1804860"/>
            <a:ext cx="702237" cy="4010760"/>
          </a:xfrm>
          <a:custGeom>
            <a:avLst/>
            <a:gdLst/>
            <a:ahLst/>
            <a:cxnLst/>
            <a:rect l="0" t="0" r="r" b="b"/>
            <a:pathLst>
              <a:path w="1331" h="11143">
                <a:moveTo>
                  <a:pt x="332" y="11142"/>
                </a:moveTo>
                <a:lnTo>
                  <a:pt x="332" y="666"/>
                </a:lnTo>
                <a:lnTo>
                  <a:pt x="0" y="666"/>
                </a:lnTo>
                <a:lnTo>
                  <a:pt x="665" y="0"/>
                </a:lnTo>
                <a:lnTo>
                  <a:pt x="1330" y="666"/>
                </a:lnTo>
                <a:lnTo>
                  <a:pt x="997" y="666"/>
                </a:lnTo>
                <a:lnTo>
                  <a:pt x="997" y="11142"/>
                </a:lnTo>
                <a:lnTo>
                  <a:pt x="332" y="11142"/>
                </a:lnTo>
              </a:path>
            </a:pathLst>
          </a:custGeom>
          <a:solidFill>
            <a:srgbClr val="C0504D"/>
          </a:solidFill>
          <a:ln w="25560">
            <a:solidFill>
              <a:srgbClr val="385D8A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vert270" lIns="45720" tIns="91440" rIns="45720" bIns="91440" anchor="ctr" anchorCtr="1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MAGNETIC FIELD</a:t>
            </a:r>
            <a:endParaRPr lang="en-US" sz="1800" b="0" strike="noStrike" spc="-1" dirty="0">
              <a:latin typeface="Arial"/>
            </a:endParaRPr>
          </a:p>
        </p:txBody>
      </p:sp>
      <p:cxnSp>
        <p:nvCxnSpPr>
          <p:cNvPr id="4" name="Conector curvado 3">
            <a:extLst>
              <a:ext uri="{FF2B5EF4-FFF2-40B4-BE49-F238E27FC236}">
                <a16:creationId xmlns:a16="http://schemas.microsoft.com/office/drawing/2014/main" id="{B27654CD-F9C4-4B44-6F1B-7774265F312E}"/>
              </a:ext>
            </a:extLst>
          </p:cNvPr>
          <p:cNvCxnSpPr>
            <a:cxnSpLocks/>
          </p:cNvCxnSpPr>
          <p:nvPr/>
        </p:nvCxnSpPr>
        <p:spPr>
          <a:xfrm rot="10800000">
            <a:off x="4439700" y="2961000"/>
            <a:ext cx="639901" cy="202680"/>
          </a:xfrm>
          <a:prstGeom prst="curvedConnector3">
            <a:avLst>
              <a:gd name="adj1" fmla="val -13043"/>
            </a:avLst>
          </a:prstGeom>
          <a:ln w="190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Picture 6"/>
          <p:cNvPicPr/>
          <p:nvPr/>
        </p:nvPicPr>
        <p:blipFill>
          <a:blip r:embed="rId3"/>
          <a:srcRect l="7828" r="17895"/>
          <a:stretch/>
        </p:blipFill>
        <p:spPr>
          <a:xfrm>
            <a:off x="2500200" y="3165120"/>
            <a:ext cx="1479960" cy="1494360"/>
          </a:xfrm>
          <a:prstGeom prst="rect">
            <a:avLst/>
          </a:prstGeom>
          <a:ln>
            <a:noFill/>
          </a:ln>
        </p:spPr>
      </p:pic>
      <p:pic>
        <p:nvPicPr>
          <p:cNvPr id="203" name="Picture 4"/>
          <p:cNvPicPr/>
          <p:nvPr/>
        </p:nvPicPr>
        <p:blipFill>
          <a:blip r:embed="rId4"/>
          <a:stretch/>
        </p:blipFill>
        <p:spPr>
          <a:xfrm>
            <a:off x="-276120" y="1971720"/>
            <a:ext cx="3516120" cy="4010760"/>
          </a:xfrm>
          <a:prstGeom prst="rect">
            <a:avLst/>
          </a:prstGeom>
          <a:ln>
            <a:noFill/>
          </a:ln>
        </p:spPr>
      </p:pic>
      <p:sp>
        <p:nvSpPr>
          <p:cNvPr id="204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5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6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7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8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9" name="CustomShape 6"/>
          <p:cNvSpPr/>
          <p:nvPr/>
        </p:nvSpPr>
        <p:spPr>
          <a:xfrm>
            <a:off x="3338280" y="5275800"/>
            <a:ext cx="5787070" cy="86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Different points in space have different relaxation times, and we can use those differences to </a:t>
            </a:r>
            <a:r>
              <a:rPr lang="en-US" sz="1600" b="0" i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reconstruct</a:t>
            </a:r>
            <a:r>
              <a:rPr lang="en-US" sz="16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what is inside the scanner.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210" name="Picture 6"/>
          <p:cNvPicPr/>
          <p:nvPr/>
        </p:nvPicPr>
        <p:blipFill>
          <a:blip r:embed="rId3">
            <a:biLevel thresh="50000"/>
          </a:blip>
          <a:srcRect l="7828" r="17895"/>
          <a:stretch/>
        </p:blipFill>
        <p:spPr>
          <a:xfrm>
            <a:off x="7156800" y="3165120"/>
            <a:ext cx="1479960" cy="1494360"/>
          </a:xfrm>
          <a:prstGeom prst="rect">
            <a:avLst/>
          </a:prstGeom>
          <a:ln>
            <a:noFill/>
          </a:ln>
        </p:spPr>
      </p:pic>
      <p:sp>
        <p:nvSpPr>
          <p:cNvPr id="212" name="CustomShape 8"/>
          <p:cNvSpPr/>
          <p:nvPr/>
        </p:nvSpPr>
        <p:spPr>
          <a:xfrm rot="16200000">
            <a:off x="3193560" y="3796560"/>
            <a:ext cx="16851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libri"/>
                <a:ea typeface="DejaVu Sans"/>
              </a:rPr>
              <a:t>Hidrogen protons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13" name="CustomShape 9"/>
          <p:cNvSpPr/>
          <p:nvPr/>
        </p:nvSpPr>
        <p:spPr>
          <a:xfrm flipV="1">
            <a:off x="4284720" y="2961000"/>
            <a:ext cx="360" cy="1698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0070C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4" name="CustomShape 10"/>
          <p:cNvSpPr/>
          <p:nvPr/>
        </p:nvSpPr>
        <p:spPr>
          <a:xfrm>
            <a:off x="4488120" y="2527200"/>
            <a:ext cx="4255920" cy="86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5" name="CustomShape 11"/>
          <p:cNvSpPr/>
          <p:nvPr/>
        </p:nvSpPr>
        <p:spPr>
          <a:xfrm rot="17696400">
            <a:off x="5466600" y="2519640"/>
            <a:ext cx="975960" cy="1887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8472" y="0"/>
                </a:moveTo>
                <a:lnTo>
                  <a:pt x="12860" y="6080"/>
                </a:lnTo>
                <a:lnTo>
                  <a:pt x="11050" y="6797"/>
                </a:lnTo>
                <a:lnTo>
                  <a:pt x="16577" y="12007"/>
                </a:lnTo>
                <a:lnTo>
                  <a:pt x="14767" y="12877"/>
                </a:lnTo>
                <a:lnTo>
                  <a:pt x="21600" y="21600"/>
                </a:lnTo>
                <a:lnTo>
                  <a:pt x="10012" y="14915"/>
                </a:lnTo>
                <a:lnTo>
                  <a:pt x="12222" y="13987"/>
                </a:lnTo>
                <a:lnTo>
                  <a:pt x="5022" y="9705"/>
                </a:lnTo>
                <a:lnTo>
                  <a:pt x="7602" y="8382"/>
                </a:lnTo>
                <a:lnTo>
                  <a:pt x="0" y="3890"/>
                </a:lnTo>
                <a:close/>
              </a:path>
            </a:pathLst>
          </a:custGeom>
          <a:solidFill>
            <a:srgbClr val="FFFF00"/>
          </a:solidFill>
          <a:ln w="255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6" name="CustomShape 12"/>
          <p:cNvSpPr/>
          <p:nvPr/>
        </p:nvSpPr>
        <p:spPr>
          <a:xfrm rot="17407800">
            <a:off x="5362200" y="4107240"/>
            <a:ext cx="423360" cy="655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8472" y="0"/>
                </a:moveTo>
                <a:lnTo>
                  <a:pt x="12860" y="6080"/>
                </a:lnTo>
                <a:lnTo>
                  <a:pt x="11050" y="6797"/>
                </a:lnTo>
                <a:lnTo>
                  <a:pt x="16577" y="12007"/>
                </a:lnTo>
                <a:lnTo>
                  <a:pt x="14767" y="12877"/>
                </a:lnTo>
                <a:lnTo>
                  <a:pt x="21600" y="21600"/>
                </a:lnTo>
                <a:lnTo>
                  <a:pt x="10012" y="14915"/>
                </a:lnTo>
                <a:lnTo>
                  <a:pt x="12222" y="13987"/>
                </a:lnTo>
                <a:lnTo>
                  <a:pt x="5022" y="9705"/>
                </a:lnTo>
                <a:lnTo>
                  <a:pt x="7602" y="8382"/>
                </a:lnTo>
                <a:lnTo>
                  <a:pt x="0" y="3890"/>
                </a:lnTo>
                <a:close/>
              </a:path>
            </a:pathLst>
          </a:custGeom>
          <a:solidFill>
            <a:srgbClr val="FFFF00"/>
          </a:solidFill>
          <a:ln w="255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7" name="CustomShape 13"/>
          <p:cNvSpPr/>
          <p:nvPr/>
        </p:nvSpPr>
        <p:spPr>
          <a:xfrm rot="17696400">
            <a:off x="5451480" y="3470040"/>
            <a:ext cx="550440" cy="11577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8472" y="0"/>
                </a:moveTo>
                <a:lnTo>
                  <a:pt x="12860" y="6080"/>
                </a:lnTo>
                <a:lnTo>
                  <a:pt x="11050" y="6797"/>
                </a:lnTo>
                <a:lnTo>
                  <a:pt x="16577" y="12007"/>
                </a:lnTo>
                <a:lnTo>
                  <a:pt x="14767" y="12877"/>
                </a:lnTo>
                <a:lnTo>
                  <a:pt x="21600" y="21600"/>
                </a:lnTo>
                <a:lnTo>
                  <a:pt x="10012" y="14915"/>
                </a:lnTo>
                <a:lnTo>
                  <a:pt x="12222" y="13987"/>
                </a:lnTo>
                <a:lnTo>
                  <a:pt x="5022" y="9705"/>
                </a:lnTo>
                <a:lnTo>
                  <a:pt x="7602" y="8382"/>
                </a:lnTo>
                <a:lnTo>
                  <a:pt x="0" y="3890"/>
                </a:lnTo>
                <a:close/>
              </a:path>
            </a:pathLst>
          </a:custGeom>
          <a:solidFill>
            <a:srgbClr val="FFFF00"/>
          </a:solidFill>
          <a:ln w="255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8" name="CustomShape 14"/>
          <p:cNvSpPr/>
          <p:nvPr/>
        </p:nvSpPr>
        <p:spPr>
          <a:xfrm>
            <a:off x="552600" y="6840"/>
            <a:ext cx="448848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Here are the basics of MR imaging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219" name="CustomShape 15"/>
          <p:cNvSpPr/>
          <p:nvPr/>
        </p:nvSpPr>
        <p:spPr>
          <a:xfrm>
            <a:off x="552600" y="557640"/>
            <a:ext cx="8996040" cy="109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Scanner = 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big magnet + radio frequency transmitter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20" name="CustomShape 7">
            <a:extLst>
              <a:ext uri="{FF2B5EF4-FFF2-40B4-BE49-F238E27FC236}">
                <a16:creationId xmlns:a16="http://schemas.microsoft.com/office/drawing/2014/main" id="{755A4B86-9ED2-8687-E6B3-33B323CF0234}"/>
              </a:ext>
            </a:extLst>
          </p:cNvPr>
          <p:cNvSpPr/>
          <p:nvPr/>
        </p:nvSpPr>
        <p:spPr>
          <a:xfrm>
            <a:off x="1626062" y="1804860"/>
            <a:ext cx="702237" cy="4010760"/>
          </a:xfrm>
          <a:custGeom>
            <a:avLst/>
            <a:gdLst/>
            <a:ahLst/>
            <a:cxnLst/>
            <a:rect l="0" t="0" r="r" b="b"/>
            <a:pathLst>
              <a:path w="1331" h="11143">
                <a:moveTo>
                  <a:pt x="332" y="11142"/>
                </a:moveTo>
                <a:lnTo>
                  <a:pt x="332" y="666"/>
                </a:lnTo>
                <a:lnTo>
                  <a:pt x="0" y="666"/>
                </a:lnTo>
                <a:lnTo>
                  <a:pt x="665" y="0"/>
                </a:lnTo>
                <a:lnTo>
                  <a:pt x="1330" y="666"/>
                </a:lnTo>
                <a:lnTo>
                  <a:pt x="997" y="666"/>
                </a:lnTo>
                <a:lnTo>
                  <a:pt x="997" y="11142"/>
                </a:lnTo>
                <a:lnTo>
                  <a:pt x="332" y="11142"/>
                </a:lnTo>
              </a:path>
            </a:pathLst>
          </a:custGeom>
          <a:solidFill>
            <a:srgbClr val="C0504D"/>
          </a:solidFill>
          <a:ln w="25560">
            <a:solidFill>
              <a:srgbClr val="385D8A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vert270" lIns="45720" tIns="91440" rIns="45720" bIns="91440" anchor="ctr" anchorCtr="1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MAGNETIC FIELD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2"/>
          <p:cNvSpPr/>
          <p:nvPr/>
        </p:nvSpPr>
        <p:spPr>
          <a:xfrm>
            <a:off x="603000" y="6840"/>
            <a:ext cx="3583080" cy="47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So… What are MR images?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3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4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5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26" name="Picture 6"/>
          <p:cNvPicPr/>
          <p:nvPr/>
        </p:nvPicPr>
        <p:blipFill>
          <a:blip r:embed="rId3">
            <a:biLevel thresh="50000"/>
          </a:blip>
          <a:srcRect l="7828" r="17895"/>
          <a:stretch/>
        </p:blipFill>
        <p:spPr>
          <a:xfrm>
            <a:off x="102240" y="740160"/>
            <a:ext cx="1479960" cy="1494360"/>
          </a:xfrm>
          <a:prstGeom prst="rect">
            <a:avLst/>
          </a:prstGeom>
          <a:ln>
            <a:noFill/>
          </a:ln>
        </p:spPr>
      </p:pic>
      <p:sp>
        <p:nvSpPr>
          <p:cNvPr id="227" name="CustomShape 7"/>
          <p:cNvSpPr/>
          <p:nvPr/>
        </p:nvSpPr>
        <p:spPr>
          <a:xfrm>
            <a:off x="914400" y="1019160"/>
            <a:ext cx="439010" cy="46080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0" name="CustomShape 9"/>
          <p:cNvSpPr/>
          <p:nvPr/>
        </p:nvSpPr>
        <p:spPr>
          <a:xfrm>
            <a:off x="1353410" y="1487520"/>
            <a:ext cx="1040950" cy="2198159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1" name="CustomShape 10"/>
          <p:cNvSpPr/>
          <p:nvPr/>
        </p:nvSpPr>
        <p:spPr>
          <a:xfrm>
            <a:off x="586510" y="4697860"/>
            <a:ext cx="7171452" cy="86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If we zoom in, we can see that images are composed of pixels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. </a:t>
            </a:r>
          </a:p>
          <a:p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r>
              <a:rPr lang="en-US" sz="2000" spc="-1" dirty="0">
                <a:solidFill>
                  <a:srgbClr val="000000"/>
                </a:solidFill>
                <a:latin typeface="Calibri"/>
              </a:rPr>
              <a:t>The size of each side of the pixel determines the image resolution </a:t>
            </a:r>
          </a:p>
          <a:p>
            <a:r>
              <a:rPr lang="en-US" sz="2000" spc="-1" dirty="0">
                <a:solidFill>
                  <a:srgbClr val="000000"/>
                </a:solidFill>
                <a:latin typeface="Calibri"/>
              </a:rPr>
              <a:t>(1 x 1 mm, in this example).</a:t>
            </a:r>
            <a:endParaRPr lang="en-US" sz="2000" spc="-1" dirty="0"/>
          </a:p>
        </p:txBody>
      </p:sp>
      <p:pic>
        <p:nvPicPr>
          <p:cNvPr id="19" name="Imagen 25">
            <a:extLst>
              <a:ext uri="{FF2B5EF4-FFF2-40B4-BE49-F238E27FC236}">
                <a16:creationId xmlns:a16="http://schemas.microsoft.com/office/drawing/2014/main" id="{D20013FD-2417-8104-40AF-2576DC1D1862}"/>
              </a:ext>
            </a:extLst>
          </p:cNvPr>
          <p:cNvPicPr/>
          <p:nvPr/>
        </p:nvPicPr>
        <p:blipFill rotWithShape="1">
          <a:blip r:embed="rId4"/>
          <a:srcRect l="48554" t="27478" r="16446" b="49266"/>
          <a:stretch/>
        </p:blipFill>
        <p:spPr>
          <a:xfrm>
            <a:off x="2400815" y="1025651"/>
            <a:ext cx="5188982" cy="3060748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0EE63335-D4B6-2C84-B9BC-B69121F45DDA}"/>
              </a:ext>
            </a:extLst>
          </p:cNvPr>
          <p:cNvCxnSpPr>
            <a:cxnSpLocks/>
          </p:cNvCxnSpPr>
          <p:nvPr/>
        </p:nvCxnSpPr>
        <p:spPr>
          <a:xfrm>
            <a:off x="2395028" y="1141720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D877B3E6-ECB3-0E03-1E9C-F69B62D8001A}"/>
              </a:ext>
            </a:extLst>
          </p:cNvPr>
          <p:cNvCxnSpPr>
            <a:cxnSpLocks/>
          </p:cNvCxnSpPr>
          <p:nvPr/>
        </p:nvCxnSpPr>
        <p:spPr>
          <a:xfrm>
            <a:off x="2386351" y="1322842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F2BA7F43-0121-2BF9-B873-59C64284F952}"/>
              </a:ext>
            </a:extLst>
          </p:cNvPr>
          <p:cNvCxnSpPr>
            <a:cxnSpLocks/>
          </p:cNvCxnSpPr>
          <p:nvPr/>
        </p:nvCxnSpPr>
        <p:spPr>
          <a:xfrm>
            <a:off x="2387241" y="1516649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11018C9A-334C-A8E6-78EB-54DAE6E8BE42}"/>
              </a:ext>
            </a:extLst>
          </p:cNvPr>
          <p:cNvCxnSpPr>
            <a:cxnSpLocks/>
          </p:cNvCxnSpPr>
          <p:nvPr/>
        </p:nvCxnSpPr>
        <p:spPr>
          <a:xfrm>
            <a:off x="2384350" y="169777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A7E25560-009F-B343-4118-AA009ED0B29C}"/>
              </a:ext>
            </a:extLst>
          </p:cNvPr>
          <p:cNvCxnSpPr>
            <a:cxnSpLocks/>
          </p:cNvCxnSpPr>
          <p:nvPr/>
        </p:nvCxnSpPr>
        <p:spPr>
          <a:xfrm>
            <a:off x="2387241" y="1904270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29600D4F-7557-F5EE-51A9-4D7E24317A7D}"/>
              </a:ext>
            </a:extLst>
          </p:cNvPr>
          <p:cNvCxnSpPr>
            <a:cxnSpLocks/>
          </p:cNvCxnSpPr>
          <p:nvPr/>
        </p:nvCxnSpPr>
        <p:spPr>
          <a:xfrm>
            <a:off x="2384350" y="208539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F70E46F0-DA77-28B0-8504-5DDFCFC7C8A1}"/>
              </a:ext>
            </a:extLst>
          </p:cNvPr>
          <p:cNvCxnSpPr>
            <a:cxnSpLocks/>
          </p:cNvCxnSpPr>
          <p:nvPr/>
        </p:nvCxnSpPr>
        <p:spPr>
          <a:xfrm>
            <a:off x="2371438" y="2279199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95105AC5-FB6E-50E2-8B9C-2E544CF06A2B}"/>
              </a:ext>
            </a:extLst>
          </p:cNvPr>
          <p:cNvCxnSpPr>
            <a:cxnSpLocks/>
          </p:cNvCxnSpPr>
          <p:nvPr/>
        </p:nvCxnSpPr>
        <p:spPr>
          <a:xfrm>
            <a:off x="2388137" y="2460320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A7BAB137-4C8B-A6BD-E605-317365178AB6}"/>
              </a:ext>
            </a:extLst>
          </p:cNvPr>
          <p:cNvCxnSpPr>
            <a:cxnSpLocks/>
          </p:cNvCxnSpPr>
          <p:nvPr/>
        </p:nvCxnSpPr>
        <p:spPr>
          <a:xfrm>
            <a:off x="2366323" y="2464942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1AF4F3A8-2DF7-8CFA-9AF3-4E132BD2373B}"/>
              </a:ext>
            </a:extLst>
          </p:cNvPr>
          <p:cNvCxnSpPr>
            <a:cxnSpLocks/>
          </p:cNvCxnSpPr>
          <p:nvPr/>
        </p:nvCxnSpPr>
        <p:spPr>
          <a:xfrm>
            <a:off x="2386580" y="2646063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6DA6BE15-2625-498D-58B4-9C045B2E93D2}"/>
              </a:ext>
            </a:extLst>
          </p:cNvPr>
          <p:cNvCxnSpPr>
            <a:cxnSpLocks/>
          </p:cNvCxnSpPr>
          <p:nvPr/>
        </p:nvCxnSpPr>
        <p:spPr>
          <a:xfrm>
            <a:off x="2383014" y="283987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0A094DA0-6020-A592-B37C-29C954C80AF5}"/>
              </a:ext>
            </a:extLst>
          </p:cNvPr>
          <p:cNvCxnSpPr>
            <a:cxnSpLocks/>
          </p:cNvCxnSpPr>
          <p:nvPr/>
        </p:nvCxnSpPr>
        <p:spPr>
          <a:xfrm>
            <a:off x="2384580" y="3020992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B71FF718-2233-8A9A-C3FE-3BA84DFED1E9}"/>
              </a:ext>
            </a:extLst>
          </p:cNvPr>
          <p:cNvCxnSpPr>
            <a:cxnSpLocks/>
          </p:cNvCxnSpPr>
          <p:nvPr/>
        </p:nvCxnSpPr>
        <p:spPr>
          <a:xfrm>
            <a:off x="2373668" y="322749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DE95BC4B-D5B8-0705-6806-B842C5332A06}"/>
              </a:ext>
            </a:extLst>
          </p:cNvPr>
          <p:cNvCxnSpPr>
            <a:cxnSpLocks/>
          </p:cNvCxnSpPr>
          <p:nvPr/>
        </p:nvCxnSpPr>
        <p:spPr>
          <a:xfrm>
            <a:off x="2384580" y="3408612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64D63E0D-D91B-FBFA-4BC0-C89B399F0F68}"/>
              </a:ext>
            </a:extLst>
          </p:cNvPr>
          <p:cNvCxnSpPr>
            <a:cxnSpLocks/>
          </p:cNvCxnSpPr>
          <p:nvPr/>
        </p:nvCxnSpPr>
        <p:spPr>
          <a:xfrm>
            <a:off x="2386800" y="3602420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05F3A803-C7E3-4EB2-FBBA-274BEFB5C802}"/>
              </a:ext>
            </a:extLst>
          </p:cNvPr>
          <p:cNvCxnSpPr>
            <a:cxnSpLocks/>
          </p:cNvCxnSpPr>
          <p:nvPr/>
        </p:nvCxnSpPr>
        <p:spPr>
          <a:xfrm>
            <a:off x="2388366" y="378354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5F829F38-4DE0-BB33-A48F-45C27D9A7EAD}"/>
              </a:ext>
            </a:extLst>
          </p:cNvPr>
          <p:cNvCxnSpPr>
            <a:cxnSpLocks/>
          </p:cNvCxnSpPr>
          <p:nvPr/>
        </p:nvCxnSpPr>
        <p:spPr>
          <a:xfrm>
            <a:off x="2385241" y="3946213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49E25D30-36A0-AA7E-942D-053F6A7FA225}"/>
              </a:ext>
            </a:extLst>
          </p:cNvPr>
          <p:cNvCxnSpPr>
            <a:cxnSpLocks/>
          </p:cNvCxnSpPr>
          <p:nvPr/>
        </p:nvCxnSpPr>
        <p:spPr>
          <a:xfrm>
            <a:off x="2405498" y="4127334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Conector recto 136">
            <a:extLst>
              <a:ext uri="{FF2B5EF4-FFF2-40B4-BE49-F238E27FC236}">
                <a16:creationId xmlns:a16="http://schemas.microsoft.com/office/drawing/2014/main" id="{8F02DB9D-1886-32E9-2F57-DEEA015ED6B9}"/>
              </a:ext>
            </a:extLst>
          </p:cNvPr>
          <p:cNvCxnSpPr>
            <a:cxnSpLocks/>
          </p:cNvCxnSpPr>
          <p:nvPr/>
        </p:nvCxnSpPr>
        <p:spPr>
          <a:xfrm flipV="1">
            <a:off x="3702055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ector recto 137">
            <a:extLst>
              <a:ext uri="{FF2B5EF4-FFF2-40B4-BE49-F238E27FC236}">
                <a16:creationId xmlns:a16="http://schemas.microsoft.com/office/drawing/2014/main" id="{D08D99EB-244F-F30D-F08D-A5641578B21D}"/>
              </a:ext>
            </a:extLst>
          </p:cNvPr>
          <p:cNvCxnSpPr>
            <a:cxnSpLocks/>
          </p:cNvCxnSpPr>
          <p:nvPr/>
        </p:nvCxnSpPr>
        <p:spPr>
          <a:xfrm flipV="1">
            <a:off x="3501398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ector recto 138">
            <a:extLst>
              <a:ext uri="{FF2B5EF4-FFF2-40B4-BE49-F238E27FC236}">
                <a16:creationId xmlns:a16="http://schemas.microsoft.com/office/drawing/2014/main" id="{24BBCF28-C6F1-C893-F235-580FBC247711}"/>
              </a:ext>
            </a:extLst>
          </p:cNvPr>
          <p:cNvCxnSpPr>
            <a:cxnSpLocks/>
          </p:cNvCxnSpPr>
          <p:nvPr/>
        </p:nvCxnSpPr>
        <p:spPr>
          <a:xfrm flipV="1">
            <a:off x="3896442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Conector recto 139">
            <a:extLst>
              <a:ext uri="{FF2B5EF4-FFF2-40B4-BE49-F238E27FC236}">
                <a16:creationId xmlns:a16="http://schemas.microsoft.com/office/drawing/2014/main" id="{3A53FB2A-8AA4-9FCA-38CC-3EEA641A83AE}"/>
              </a:ext>
            </a:extLst>
          </p:cNvPr>
          <p:cNvCxnSpPr>
            <a:cxnSpLocks/>
          </p:cNvCxnSpPr>
          <p:nvPr/>
        </p:nvCxnSpPr>
        <p:spPr>
          <a:xfrm flipV="1">
            <a:off x="3695784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ector recto 140">
            <a:extLst>
              <a:ext uri="{FF2B5EF4-FFF2-40B4-BE49-F238E27FC236}">
                <a16:creationId xmlns:a16="http://schemas.microsoft.com/office/drawing/2014/main" id="{A6329D6E-DD9B-545E-94D7-EA5AD5B8896F}"/>
              </a:ext>
            </a:extLst>
          </p:cNvPr>
          <p:cNvCxnSpPr>
            <a:cxnSpLocks/>
          </p:cNvCxnSpPr>
          <p:nvPr/>
        </p:nvCxnSpPr>
        <p:spPr>
          <a:xfrm flipV="1">
            <a:off x="4285217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ector recto 141">
            <a:extLst>
              <a:ext uri="{FF2B5EF4-FFF2-40B4-BE49-F238E27FC236}">
                <a16:creationId xmlns:a16="http://schemas.microsoft.com/office/drawing/2014/main" id="{A371010B-28B7-0E7A-1CDD-2E072B6BDA3B}"/>
              </a:ext>
            </a:extLst>
          </p:cNvPr>
          <p:cNvCxnSpPr>
            <a:cxnSpLocks/>
          </p:cNvCxnSpPr>
          <p:nvPr/>
        </p:nvCxnSpPr>
        <p:spPr>
          <a:xfrm flipV="1">
            <a:off x="4084560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Conector recto 142">
            <a:extLst>
              <a:ext uri="{FF2B5EF4-FFF2-40B4-BE49-F238E27FC236}">
                <a16:creationId xmlns:a16="http://schemas.microsoft.com/office/drawing/2014/main" id="{F45EACBC-09F2-B8FC-F2B1-FB0EB6373AB8}"/>
              </a:ext>
            </a:extLst>
          </p:cNvPr>
          <p:cNvCxnSpPr>
            <a:cxnSpLocks/>
          </p:cNvCxnSpPr>
          <p:nvPr/>
        </p:nvCxnSpPr>
        <p:spPr>
          <a:xfrm flipV="1">
            <a:off x="4492112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onector recto 143">
            <a:extLst>
              <a:ext uri="{FF2B5EF4-FFF2-40B4-BE49-F238E27FC236}">
                <a16:creationId xmlns:a16="http://schemas.microsoft.com/office/drawing/2014/main" id="{9CF8EC4E-BA47-0E15-B7A5-06D422B26B43}"/>
              </a:ext>
            </a:extLst>
          </p:cNvPr>
          <p:cNvCxnSpPr>
            <a:cxnSpLocks/>
          </p:cNvCxnSpPr>
          <p:nvPr/>
        </p:nvCxnSpPr>
        <p:spPr>
          <a:xfrm flipV="1">
            <a:off x="4887156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Conector recto 144">
            <a:extLst>
              <a:ext uri="{FF2B5EF4-FFF2-40B4-BE49-F238E27FC236}">
                <a16:creationId xmlns:a16="http://schemas.microsoft.com/office/drawing/2014/main" id="{78D7F7FA-1AD4-0E5A-6FA3-A6BA20693A85}"/>
              </a:ext>
            </a:extLst>
          </p:cNvPr>
          <p:cNvCxnSpPr>
            <a:cxnSpLocks/>
          </p:cNvCxnSpPr>
          <p:nvPr/>
        </p:nvCxnSpPr>
        <p:spPr>
          <a:xfrm flipV="1">
            <a:off x="4686498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Conector recto 145">
            <a:extLst>
              <a:ext uri="{FF2B5EF4-FFF2-40B4-BE49-F238E27FC236}">
                <a16:creationId xmlns:a16="http://schemas.microsoft.com/office/drawing/2014/main" id="{0746FE61-68C8-F877-E926-484AC845E322}"/>
              </a:ext>
            </a:extLst>
          </p:cNvPr>
          <p:cNvCxnSpPr>
            <a:cxnSpLocks/>
          </p:cNvCxnSpPr>
          <p:nvPr/>
        </p:nvCxnSpPr>
        <p:spPr>
          <a:xfrm flipV="1">
            <a:off x="5275932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Conector recto 146">
            <a:extLst>
              <a:ext uri="{FF2B5EF4-FFF2-40B4-BE49-F238E27FC236}">
                <a16:creationId xmlns:a16="http://schemas.microsoft.com/office/drawing/2014/main" id="{AC6C66DB-A595-E76E-FB84-C4B036FBB036}"/>
              </a:ext>
            </a:extLst>
          </p:cNvPr>
          <p:cNvCxnSpPr>
            <a:cxnSpLocks/>
          </p:cNvCxnSpPr>
          <p:nvPr/>
        </p:nvCxnSpPr>
        <p:spPr>
          <a:xfrm flipV="1">
            <a:off x="5075274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Conector recto 147">
            <a:extLst>
              <a:ext uri="{FF2B5EF4-FFF2-40B4-BE49-F238E27FC236}">
                <a16:creationId xmlns:a16="http://schemas.microsoft.com/office/drawing/2014/main" id="{5ACB390C-88DF-CAC5-A081-44A2CCE3E140}"/>
              </a:ext>
            </a:extLst>
          </p:cNvPr>
          <p:cNvCxnSpPr>
            <a:cxnSpLocks/>
          </p:cNvCxnSpPr>
          <p:nvPr/>
        </p:nvCxnSpPr>
        <p:spPr>
          <a:xfrm flipV="1">
            <a:off x="5438998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ector recto 148">
            <a:extLst>
              <a:ext uri="{FF2B5EF4-FFF2-40B4-BE49-F238E27FC236}">
                <a16:creationId xmlns:a16="http://schemas.microsoft.com/office/drawing/2014/main" id="{32A08EE0-A1B2-337F-6329-368AA8DB9B1D}"/>
              </a:ext>
            </a:extLst>
          </p:cNvPr>
          <p:cNvCxnSpPr>
            <a:cxnSpLocks/>
          </p:cNvCxnSpPr>
          <p:nvPr/>
        </p:nvCxnSpPr>
        <p:spPr>
          <a:xfrm flipV="1">
            <a:off x="5834042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ector recto 149">
            <a:extLst>
              <a:ext uri="{FF2B5EF4-FFF2-40B4-BE49-F238E27FC236}">
                <a16:creationId xmlns:a16="http://schemas.microsoft.com/office/drawing/2014/main" id="{664C9460-CF74-472C-487D-353426124FC2}"/>
              </a:ext>
            </a:extLst>
          </p:cNvPr>
          <p:cNvCxnSpPr>
            <a:cxnSpLocks/>
          </p:cNvCxnSpPr>
          <p:nvPr/>
        </p:nvCxnSpPr>
        <p:spPr>
          <a:xfrm flipV="1">
            <a:off x="5633384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Conector recto 150">
            <a:extLst>
              <a:ext uri="{FF2B5EF4-FFF2-40B4-BE49-F238E27FC236}">
                <a16:creationId xmlns:a16="http://schemas.microsoft.com/office/drawing/2014/main" id="{7D239FD2-E5FC-3891-7FC0-210111EDDB4D}"/>
              </a:ext>
            </a:extLst>
          </p:cNvPr>
          <p:cNvCxnSpPr>
            <a:cxnSpLocks/>
          </p:cNvCxnSpPr>
          <p:nvPr/>
        </p:nvCxnSpPr>
        <p:spPr>
          <a:xfrm flipV="1">
            <a:off x="6222817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ector recto 151">
            <a:extLst>
              <a:ext uri="{FF2B5EF4-FFF2-40B4-BE49-F238E27FC236}">
                <a16:creationId xmlns:a16="http://schemas.microsoft.com/office/drawing/2014/main" id="{DB83F150-C1B8-E3DE-AFEA-AE44E19AC67F}"/>
              </a:ext>
            </a:extLst>
          </p:cNvPr>
          <p:cNvCxnSpPr>
            <a:cxnSpLocks/>
          </p:cNvCxnSpPr>
          <p:nvPr/>
        </p:nvCxnSpPr>
        <p:spPr>
          <a:xfrm flipV="1">
            <a:off x="6022160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>
            <a:extLst>
              <a:ext uri="{FF2B5EF4-FFF2-40B4-BE49-F238E27FC236}">
                <a16:creationId xmlns:a16="http://schemas.microsoft.com/office/drawing/2014/main" id="{81520376-69D5-267D-D7B0-170FC892D72E}"/>
              </a:ext>
            </a:extLst>
          </p:cNvPr>
          <p:cNvCxnSpPr>
            <a:cxnSpLocks/>
          </p:cNvCxnSpPr>
          <p:nvPr/>
        </p:nvCxnSpPr>
        <p:spPr>
          <a:xfrm flipV="1">
            <a:off x="6216546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>
            <a:extLst>
              <a:ext uri="{FF2B5EF4-FFF2-40B4-BE49-F238E27FC236}">
                <a16:creationId xmlns:a16="http://schemas.microsoft.com/office/drawing/2014/main" id="{1ACFB7C1-0F78-6ACE-27F3-582E8AC2CF92}"/>
              </a:ext>
            </a:extLst>
          </p:cNvPr>
          <p:cNvCxnSpPr>
            <a:cxnSpLocks/>
          </p:cNvCxnSpPr>
          <p:nvPr/>
        </p:nvCxnSpPr>
        <p:spPr>
          <a:xfrm flipV="1">
            <a:off x="6611590" y="1014750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>
            <a:extLst>
              <a:ext uri="{FF2B5EF4-FFF2-40B4-BE49-F238E27FC236}">
                <a16:creationId xmlns:a16="http://schemas.microsoft.com/office/drawing/2014/main" id="{25C8DC63-F7DB-09AC-F862-2BEA6894F1AB}"/>
              </a:ext>
            </a:extLst>
          </p:cNvPr>
          <p:cNvCxnSpPr>
            <a:cxnSpLocks/>
          </p:cNvCxnSpPr>
          <p:nvPr/>
        </p:nvCxnSpPr>
        <p:spPr>
          <a:xfrm flipV="1">
            <a:off x="6410933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>
            <a:extLst>
              <a:ext uri="{FF2B5EF4-FFF2-40B4-BE49-F238E27FC236}">
                <a16:creationId xmlns:a16="http://schemas.microsoft.com/office/drawing/2014/main" id="{ED0C0083-8169-9BDE-391C-9F17BD9BCFBB}"/>
              </a:ext>
            </a:extLst>
          </p:cNvPr>
          <p:cNvCxnSpPr>
            <a:cxnSpLocks/>
          </p:cNvCxnSpPr>
          <p:nvPr/>
        </p:nvCxnSpPr>
        <p:spPr>
          <a:xfrm flipV="1">
            <a:off x="7000366" y="1014750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Conector recto 156">
            <a:extLst>
              <a:ext uri="{FF2B5EF4-FFF2-40B4-BE49-F238E27FC236}">
                <a16:creationId xmlns:a16="http://schemas.microsoft.com/office/drawing/2014/main" id="{3137052E-893D-D98D-A87D-739F62A999F5}"/>
              </a:ext>
            </a:extLst>
          </p:cNvPr>
          <p:cNvCxnSpPr>
            <a:cxnSpLocks/>
          </p:cNvCxnSpPr>
          <p:nvPr/>
        </p:nvCxnSpPr>
        <p:spPr>
          <a:xfrm flipV="1">
            <a:off x="6799708" y="1014750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Conector recto 157">
            <a:extLst>
              <a:ext uri="{FF2B5EF4-FFF2-40B4-BE49-F238E27FC236}">
                <a16:creationId xmlns:a16="http://schemas.microsoft.com/office/drawing/2014/main" id="{04E78548-9B00-9034-6D21-4908638BAEC1}"/>
              </a:ext>
            </a:extLst>
          </p:cNvPr>
          <p:cNvCxnSpPr>
            <a:cxnSpLocks/>
          </p:cNvCxnSpPr>
          <p:nvPr/>
        </p:nvCxnSpPr>
        <p:spPr>
          <a:xfrm flipV="1">
            <a:off x="2719122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Conector recto 158">
            <a:extLst>
              <a:ext uri="{FF2B5EF4-FFF2-40B4-BE49-F238E27FC236}">
                <a16:creationId xmlns:a16="http://schemas.microsoft.com/office/drawing/2014/main" id="{258AA4AC-5BBE-8188-6395-AF0A883FC93D}"/>
              </a:ext>
            </a:extLst>
          </p:cNvPr>
          <p:cNvCxnSpPr>
            <a:cxnSpLocks/>
          </p:cNvCxnSpPr>
          <p:nvPr/>
        </p:nvCxnSpPr>
        <p:spPr>
          <a:xfrm flipV="1">
            <a:off x="3114166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Conector recto 159">
            <a:extLst>
              <a:ext uri="{FF2B5EF4-FFF2-40B4-BE49-F238E27FC236}">
                <a16:creationId xmlns:a16="http://schemas.microsoft.com/office/drawing/2014/main" id="{76567CD9-D038-9719-2C56-5C615F438E75}"/>
              </a:ext>
            </a:extLst>
          </p:cNvPr>
          <p:cNvCxnSpPr>
            <a:cxnSpLocks/>
          </p:cNvCxnSpPr>
          <p:nvPr/>
        </p:nvCxnSpPr>
        <p:spPr>
          <a:xfrm flipV="1">
            <a:off x="2913509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Conector recto 160">
            <a:extLst>
              <a:ext uri="{FF2B5EF4-FFF2-40B4-BE49-F238E27FC236}">
                <a16:creationId xmlns:a16="http://schemas.microsoft.com/office/drawing/2014/main" id="{3C699B74-7A46-A490-2B2C-437144261EDB}"/>
              </a:ext>
            </a:extLst>
          </p:cNvPr>
          <p:cNvCxnSpPr>
            <a:cxnSpLocks/>
          </p:cNvCxnSpPr>
          <p:nvPr/>
        </p:nvCxnSpPr>
        <p:spPr>
          <a:xfrm flipV="1">
            <a:off x="3502942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Conector recto 161">
            <a:extLst>
              <a:ext uri="{FF2B5EF4-FFF2-40B4-BE49-F238E27FC236}">
                <a16:creationId xmlns:a16="http://schemas.microsoft.com/office/drawing/2014/main" id="{98393DB3-5346-4F6E-8CCC-5E918E817F0C}"/>
              </a:ext>
            </a:extLst>
          </p:cNvPr>
          <p:cNvCxnSpPr>
            <a:cxnSpLocks/>
          </p:cNvCxnSpPr>
          <p:nvPr/>
        </p:nvCxnSpPr>
        <p:spPr>
          <a:xfrm flipV="1">
            <a:off x="3302284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Conector recto 162">
            <a:extLst>
              <a:ext uri="{FF2B5EF4-FFF2-40B4-BE49-F238E27FC236}">
                <a16:creationId xmlns:a16="http://schemas.microsoft.com/office/drawing/2014/main" id="{DE918244-D272-8F52-8972-B6FC67B9A385}"/>
              </a:ext>
            </a:extLst>
          </p:cNvPr>
          <p:cNvCxnSpPr>
            <a:cxnSpLocks/>
          </p:cNvCxnSpPr>
          <p:nvPr/>
        </p:nvCxnSpPr>
        <p:spPr>
          <a:xfrm flipV="1">
            <a:off x="7006635" y="984718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CA4E8576-D5D6-719F-3225-9747FCB6AA5C}"/>
              </a:ext>
            </a:extLst>
          </p:cNvPr>
          <p:cNvCxnSpPr>
            <a:cxnSpLocks/>
          </p:cNvCxnSpPr>
          <p:nvPr/>
        </p:nvCxnSpPr>
        <p:spPr>
          <a:xfrm flipV="1">
            <a:off x="7401679" y="101258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ector recto 164">
            <a:extLst>
              <a:ext uri="{FF2B5EF4-FFF2-40B4-BE49-F238E27FC236}">
                <a16:creationId xmlns:a16="http://schemas.microsoft.com/office/drawing/2014/main" id="{0BDD07F4-481A-0C58-D333-960E9EAF3E16}"/>
              </a:ext>
            </a:extLst>
          </p:cNvPr>
          <p:cNvCxnSpPr>
            <a:cxnSpLocks/>
          </p:cNvCxnSpPr>
          <p:nvPr/>
        </p:nvCxnSpPr>
        <p:spPr>
          <a:xfrm flipV="1">
            <a:off x="7201021" y="101258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Conector recto 165">
            <a:extLst>
              <a:ext uri="{FF2B5EF4-FFF2-40B4-BE49-F238E27FC236}">
                <a16:creationId xmlns:a16="http://schemas.microsoft.com/office/drawing/2014/main" id="{9B7F12C9-82E6-606A-2322-14BE5E6D8A45}"/>
              </a:ext>
            </a:extLst>
          </p:cNvPr>
          <p:cNvCxnSpPr>
            <a:cxnSpLocks/>
          </p:cNvCxnSpPr>
          <p:nvPr/>
        </p:nvCxnSpPr>
        <p:spPr>
          <a:xfrm flipV="1">
            <a:off x="2548275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Conector recto 166">
            <a:extLst>
              <a:ext uri="{FF2B5EF4-FFF2-40B4-BE49-F238E27FC236}">
                <a16:creationId xmlns:a16="http://schemas.microsoft.com/office/drawing/2014/main" id="{EF1DFDD5-E84D-5704-3E3D-C4013FF62FC9}"/>
              </a:ext>
            </a:extLst>
          </p:cNvPr>
          <p:cNvCxnSpPr>
            <a:cxnSpLocks/>
          </p:cNvCxnSpPr>
          <p:nvPr/>
        </p:nvCxnSpPr>
        <p:spPr>
          <a:xfrm flipV="1">
            <a:off x="7589797" y="101258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Conector recto 246">
            <a:extLst>
              <a:ext uri="{FF2B5EF4-FFF2-40B4-BE49-F238E27FC236}">
                <a16:creationId xmlns:a16="http://schemas.microsoft.com/office/drawing/2014/main" id="{FC0130CD-389E-A764-7960-38FAD67630E2}"/>
              </a:ext>
            </a:extLst>
          </p:cNvPr>
          <p:cNvCxnSpPr/>
          <p:nvPr/>
        </p:nvCxnSpPr>
        <p:spPr>
          <a:xfrm flipV="1">
            <a:off x="1353410" y="984718"/>
            <a:ext cx="1030274" cy="3444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ectángulo 247">
            <a:extLst>
              <a:ext uri="{FF2B5EF4-FFF2-40B4-BE49-F238E27FC236}">
                <a16:creationId xmlns:a16="http://schemas.microsoft.com/office/drawing/2014/main" id="{3C0D8056-D2BE-6269-8024-246688A0208E}"/>
              </a:ext>
            </a:extLst>
          </p:cNvPr>
          <p:cNvSpPr/>
          <p:nvPr/>
        </p:nvSpPr>
        <p:spPr>
          <a:xfrm>
            <a:off x="8258799" y="1250904"/>
            <a:ext cx="446400" cy="44752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9" name="Cerrar llave 248">
            <a:extLst>
              <a:ext uri="{FF2B5EF4-FFF2-40B4-BE49-F238E27FC236}">
                <a16:creationId xmlns:a16="http://schemas.microsoft.com/office/drawing/2014/main" id="{E71C58D4-EF6E-E1D6-DC8A-A3A7602E3539}"/>
              </a:ext>
            </a:extLst>
          </p:cNvPr>
          <p:cNvSpPr/>
          <p:nvPr/>
        </p:nvSpPr>
        <p:spPr>
          <a:xfrm>
            <a:off x="8845276" y="1250904"/>
            <a:ext cx="200658" cy="447523"/>
          </a:xfrm>
          <a:prstGeom prst="rightBrace">
            <a:avLst>
              <a:gd name="adj1" fmla="val 0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0" name="CuadroTexto 249">
            <a:extLst>
              <a:ext uri="{FF2B5EF4-FFF2-40B4-BE49-F238E27FC236}">
                <a16:creationId xmlns:a16="http://schemas.microsoft.com/office/drawing/2014/main" id="{118D22CD-42CD-A561-C812-22238BE75DAF}"/>
              </a:ext>
            </a:extLst>
          </p:cNvPr>
          <p:cNvSpPr txBox="1"/>
          <p:nvPr/>
        </p:nvSpPr>
        <p:spPr>
          <a:xfrm>
            <a:off x="9051633" y="1274495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 mm</a:t>
            </a:r>
          </a:p>
        </p:txBody>
      </p:sp>
      <p:sp>
        <p:nvSpPr>
          <p:cNvPr id="176" name="Cerrar llave 175">
            <a:extLst>
              <a:ext uri="{FF2B5EF4-FFF2-40B4-BE49-F238E27FC236}">
                <a16:creationId xmlns:a16="http://schemas.microsoft.com/office/drawing/2014/main" id="{D6CB4511-06B4-E172-EA16-9E88BA0D270C}"/>
              </a:ext>
            </a:extLst>
          </p:cNvPr>
          <p:cNvSpPr/>
          <p:nvPr/>
        </p:nvSpPr>
        <p:spPr>
          <a:xfrm rot="5400000">
            <a:off x="8381522" y="1683523"/>
            <a:ext cx="200658" cy="447523"/>
          </a:xfrm>
          <a:prstGeom prst="rightBrace">
            <a:avLst>
              <a:gd name="adj1" fmla="val 0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CuadroTexto 176">
            <a:extLst>
              <a:ext uri="{FF2B5EF4-FFF2-40B4-BE49-F238E27FC236}">
                <a16:creationId xmlns:a16="http://schemas.microsoft.com/office/drawing/2014/main" id="{8EDA7510-CFBB-ED69-6B28-05BEB3ABE25F}"/>
              </a:ext>
            </a:extLst>
          </p:cNvPr>
          <p:cNvSpPr txBox="1"/>
          <p:nvPr/>
        </p:nvSpPr>
        <p:spPr>
          <a:xfrm>
            <a:off x="8126439" y="2007614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 mm</a:t>
            </a:r>
          </a:p>
        </p:txBody>
      </p:sp>
      <p:cxnSp>
        <p:nvCxnSpPr>
          <p:cNvPr id="178" name="Conector recto 177">
            <a:extLst>
              <a:ext uri="{FF2B5EF4-FFF2-40B4-BE49-F238E27FC236}">
                <a16:creationId xmlns:a16="http://schemas.microsoft.com/office/drawing/2014/main" id="{E5FCE310-17B5-C1EB-53F3-61229F992424}"/>
              </a:ext>
            </a:extLst>
          </p:cNvPr>
          <p:cNvCxnSpPr>
            <a:cxnSpLocks/>
            <a:endCxn id="188" idx="3"/>
          </p:cNvCxnSpPr>
          <p:nvPr/>
        </p:nvCxnSpPr>
        <p:spPr>
          <a:xfrm flipH="1" flipV="1">
            <a:off x="7600760" y="1235229"/>
            <a:ext cx="673485" cy="2164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Conector recto 180">
            <a:extLst>
              <a:ext uri="{FF2B5EF4-FFF2-40B4-BE49-F238E27FC236}">
                <a16:creationId xmlns:a16="http://schemas.microsoft.com/office/drawing/2014/main" id="{2B7E8845-03F6-4896-395D-9C69932202C7}"/>
              </a:ext>
            </a:extLst>
          </p:cNvPr>
          <p:cNvCxnSpPr>
            <a:cxnSpLocks/>
            <a:endCxn id="188" idx="3"/>
          </p:cNvCxnSpPr>
          <p:nvPr/>
        </p:nvCxnSpPr>
        <p:spPr>
          <a:xfrm flipH="1" flipV="1">
            <a:off x="7600760" y="1235229"/>
            <a:ext cx="673485" cy="440018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ectángulo 187">
            <a:extLst>
              <a:ext uri="{FF2B5EF4-FFF2-40B4-BE49-F238E27FC236}">
                <a16:creationId xmlns:a16="http://schemas.microsoft.com/office/drawing/2014/main" id="{08D5AFB6-48FF-F400-F138-0D8A9F95B56E}"/>
              </a:ext>
            </a:extLst>
          </p:cNvPr>
          <p:cNvSpPr/>
          <p:nvPr/>
        </p:nvSpPr>
        <p:spPr>
          <a:xfrm>
            <a:off x="7409002" y="1147617"/>
            <a:ext cx="191758" cy="17522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2"/>
          <p:cNvSpPr/>
          <p:nvPr/>
        </p:nvSpPr>
        <p:spPr>
          <a:xfrm>
            <a:off x="603000" y="6840"/>
            <a:ext cx="3583080" cy="47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So… What are MR images?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222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3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4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5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26" name="Picture 6"/>
          <p:cNvPicPr/>
          <p:nvPr/>
        </p:nvPicPr>
        <p:blipFill>
          <a:blip r:embed="rId3">
            <a:biLevel thresh="50000"/>
          </a:blip>
          <a:srcRect l="7828" r="17895"/>
          <a:stretch/>
        </p:blipFill>
        <p:spPr>
          <a:xfrm>
            <a:off x="102240" y="740160"/>
            <a:ext cx="1479960" cy="1494360"/>
          </a:xfrm>
          <a:prstGeom prst="rect">
            <a:avLst/>
          </a:prstGeom>
          <a:ln>
            <a:noFill/>
          </a:ln>
        </p:spPr>
      </p:pic>
      <p:sp>
        <p:nvSpPr>
          <p:cNvPr id="227" name="CustomShape 7"/>
          <p:cNvSpPr/>
          <p:nvPr/>
        </p:nvSpPr>
        <p:spPr>
          <a:xfrm>
            <a:off x="914400" y="1019160"/>
            <a:ext cx="439010" cy="46080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0" name="CustomShape 9"/>
          <p:cNvSpPr/>
          <p:nvPr/>
        </p:nvSpPr>
        <p:spPr>
          <a:xfrm>
            <a:off x="1353410" y="1487520"/>
            <a:ext cx="1040950" cy="2198159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1" name="CustomShape 10"/>
          <p:cNvSpPr/>
          <p:nvPr/>
        </p:nvSpPr>
        <p:spPr>
          <a:xfrm>
            <a:off x="699491" y="4431015"/>
            <a:ext cx="7171452" cy="146081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Each pixel contains one value (either 1 or 0, in this example).</a:t>
            </a:r>
          </a:p>
          <a:p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r>
              <a:rPr lang="en-US" sz="2000" spc="-1" dirty="0">
                <a:solidFill>
                  <a:srgbClr val="000000"/>
                </a:solidFill>
                <a:latin typeface="Calibri"/>
              </a:rPr>
              <a:t>The current color map assigns ”black” to 0 and “white” to 1. </a:t>
            </a:r>
          </a:p>
          <a:p>
            <a:r>
              <a:rPr lang="en-US" sz="2000" spc="-1" dirty="0">
                <a:solidFill>
                  <a:srgbClr val="000000"/>
                </a:solidFill>
                <a:latin typeface="Calibri"/>
              </a:rPr>
              <a:t>But remember that the color map is arbitrary!</a:t>
            </a:r>
          </a:p>
          <a:p>
            <a:endParaRPr lang="en-US" sz="2000" spc="-1" dirty="0"/>
          </a:p>
        </p:txBody>
      </p:sp>
      <p:pic>
        <p:nvPicPr>
          <p:cNvPr id="19" name="Imagen 25">
            <a:extLst>
              <a:ext uri="{FF2B5EF4-FFF2-40B4-BE49-F238E27FC236}">
                <a16:creationId xmlns:a16="http://schemas.microsoft.com/office/drawing/2014/main" id="{D20013FD-2417-8104-40AF-2576DC1D1862}"/>
              </a:ext>
            </a:extLst>
          </p:cNvPr>
          <p:cNvPicPr/>
          <p:nvPr/>
        </p:nvPicPr>
        <p:blipFill rotWithShape="1">
          <a:blip r:embed="rId4"/>
          <a:srcRect l="48554" t="27478" r="16446" b="49266"/>
          <a:stretch/>
        </p:blipFill>
        <p:spPr>
          <a:xfrm>
            <a:off x="2400815" y="1025651"/>
            <a:ext cx="5188982" cy="3060748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0EE63335-D4B6-2C84-B9BC-B69121F45DDA}"/>
              </a:ext>
            </a:extLst>
          </p:cNvPr>
          <p:cNvCxnSpPr>
            <a:cxnSpLocks/>
          </p:cNvCxnSpPr>
          <p:nvPr/>
        </p:nvCxnSpPr>
        <p:spPr>
          <a:xfrm>
            <a:off x="2395028" y="1141720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D877B3E6-ECB3-0E03-1E9C-F69B62D8001A}"/>
              </a:ext>
            </a:extLst>
          </p:cNvPr>
          <p:cNvCxnSpPr>
            <a:cxnSpLocks/>
          </p:cNvCxnSpPr>
          <p:nvPr/>
        </p:nvCxnSpPr>
        <p:spPr>
          <a:xfrm>
            <a:off x="2386351" y="1322842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F2BA7F43-0121-2BF9-B873-59C64284F952}"/>
              </a:ext>
            </a:extLst>
          </p:cNvPr>
          <p:cNvCxnSpPr>
            <a:cxnSpLocks/>
          </p:cNvCxnSpPr>
          <p:nvPr/>
        </p:nvCxnSpPr>
        <p:spPr>
          <a:xfrm>
            <a:off x="2387241" y="1516649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11018C9A-334C-A8E6-78EB-54DAE6E8BE42}"/>
              </a:ext>
            </a:extLst>
          </p:cNvPr>
          <p:cNvCxnSpPr>
            <a:cxnSpLocks/>
          </p:cNvCxnSpPr>
          <p:nvPr/>
        </p:nvCxnSpPr>
        <p:spPr>
          <a:xfrm>
            <a:off x="2384350" y="169777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A7E25560-009F-B343-4118-AA009ED0B29C}"/>
              </a:ext>
            </a:extLst>
          </p:cNvPr>
          <p:cNvCxnSpPr>
            <a:cxnSpLocks/>
          </p:cNvCxnSpPr>
          <p:nvPr/>
        </p:nvCxnSpPr>
        <p:spPr>
          <a:xfrm>
            <a:off x="2387241" y="1904270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29600D4F-7557-F5EE-51A9-4D7E24317A7D}"/>
              </a:ext>
            </a:extLst>
          </p:cNvPr>
          <p:cNvCxnSpPr>
            <a:cxnSpLocks/>
          </p:cNvCxnSpPr>
          <p:nvPr/>
        </p:nvCxnSpPr>
        <p:spPr>
          <a:xfrm>
            <a:off x="2384350" y="208539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F70E46F0-DA77-28B0-8504-5DDFCFC7C8A1}"/>
              </a:ext>
            </a:extLst>
          </p:cNvPr>
          <p:cNvCxnSpPr>
            <a:cxnSpLocks/>
          </p:cNvCxnSpPr>
          <p:nvPr/>
        </p:nvCxnSpPr>
        <p:spPr>
          <a:xfrm>
            <a:off x="2371438" y="2279199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28">
            <a:extLst>
              <a:ext uri="{FF2B5EF4-FFF2-40B4-BE49-F238E27FC236}">
                <a16:creationId xmlns:a16="http://schemas.microsoft.com/office/drawing/2014/main" id="{95105AC5-FB6E-50E2-8B9C-2E544CF06A2B}"/>
              </a:ext>
            </a:extLst>
          </p:cNvPr>
          <p:cNvCxnSpPr>
            <a:cxnSpLocks/>
          </p:cNvCxnSpPr>
          <p:nvPr/>
        </p:nvCxnSpPr>
        <p:spPr>
          <a:xfrm>
            <a:off x="2388137" y="2460320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A7BAB137-4C8B-A6BD-E605-317365178AB6}"/>
              </a:ext>
            </a:extLst>
          </p:cNvPr>
          <p:cNvCxnSpPr>
            <a:cxnSpLocks/>
          </p:cNvCxnSpPr>
          <p:nvPr/>
        </p:nvCxnSpPr>
        <p:spPr>
          <a:xfrm>
            <a:off x="2366323" y="2464942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1AF4F3A8-2DF7-8CFA-9AF3-4E132BD2373B}"/>
              </a:ext>
            </a:extLst>
          </p:cNvPr>
          <p:cNvCxnSpPr>
            <a:cxnSpLocks/>
          </p:cNvCxnSpPr>
          <p:nvPr/>
        </p:nvCxnSpPr>
        <p:spPr>
          <a:xfrm>
            <a:off x="2386580" y="2646063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6DA6BE15-2625-498D-58B4-9C045B2E93D2}"/>
              </a:ext>
            </a:extLst>
          </p:cNvPr>
          <p:cNvCxnSpPr>
            <a:cxnSpLocks/>
          </p:cNvCxnSpPr>
          <p:nvPr/>
        </p:nvCxnSpPr>
        <p:spPr>
          <a:xfrm>
            <a:off x="2383014" y="283987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0A094DA0-6020-A592-B37C-29C954C80AF5}"/>
              </a:ext>
            </a:extLst>
          </p:cNvPr>
          <p:cNvCxnSpPr>
            <a:cxnSpLocks/>
          </p:cNvCxnSpPr>
          <p:nvPr/>
        </p:nvCxnSpPr>
        <p:spPr>
          <a:xfrm>
            <a:off x="2384580" y="3020992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B71FF718-2233-8A9A-C3FE-3BA84DFED1E9}"/>
              </a:ext>
            </a:extLst>
          </p:cNvPr>
          <p:cNvCxnSpPr>
            <a:cxnSpLocks/>
          </p:cNvCxnSpPr>
          <p:nvPr/>
        </p:nvCxnSpPr>
        <p:spPr>
          <a:xfrm>
            <a:off x="2373668" y="322749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DE95BC4B-D5B8-0705-6806-B842C5332A06}"/>
              </a:ext>
            </a:extLst>
          </p:cNvPr>
          <p:cNvCxnSpPr>
            <a:cxnSpLocks/>
          </p:cNvCxnSpPr>
          <p:nvPr/>
        </p:nvCxnSpPr>
        <p:spPr>
          <a:xfrm>
            <a:off x="2384580" y="3408612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64D63E0D-D91B-FBFA-4BC0-C89B399F0F68}"/>
              </a:ext>
            </a:extLst>
          </p:cNvPr>
          <p:cNvCxnSpPr>
            <a:cxnSpLocks/>
          </p:cNvCxnSpPr>
          <p:nvPr/>
        </p:nvCxnSpPr>
        <p:spPr>
          <a:xfrm>
            <a:off x="2386800" y="3602420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05F3A803-C7E3-4EB2-FBBA-274BEFB5C802}"/>
              </a:ext>
            </a:extLst>
          </p:cNvPr>
          <p:cNvCxnSpPr>
            <a:cxnSpLocks/>
          </p:cNvCxnSpPr>
          <p:nvPr/>
        </p:nvCxnSpPr>
        <p:spPr>
          <a:xfrm>
            <a:off x="2388366" y="3783541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5F829F38-4DE0-BB33-A48F-45C27D9A7EAD}"/>
              </a:ext>
            </a:extLst>
          </p:cNvPr>
          <p:cNvCxnSpPr>
            <a:cxnSpLocks/>
          </p:cNvCxnSpPr>
          <p:nvPr/>
        </p:nvCxnSpPr>
        <p:spPr>
          <a:xfrm>
            <a:off x="2385241" y="3946213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49E25D30-36A0-AA7E-942D-053F6A7FA225}"/>
              </a:ext>
            </a:extLst>
          </p:cNvPr>
          <p:cNvCxnSpPr>
            <a:cxnSpLocks/>
          </p:cNvCxnSpPr>
          <p:nvPr/>
        </p:nvCxnSpPr>
        <p:spPr>
          <a:xfrm>
            <a:off x="2405498" y="4127334"/>
            <a:ext cx="5257471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Conector recto 136">
            <a:extLst>
              <a:ext uri="{FF2B5EF4-FFF2-40B4-BE49-F238E27FC236}">
                <a16:creationId xmlns:a16="http://schemas.microsoft.com/office/drawing/2014/main" id="{8F02DB9D-1886-32E9-2F57-DEEA015ED6B9}"/>
              </a:ext>
            </a:extLst>
          </p:cNvPr>
          <p:cNvCxnSpPr>
            <a:cxnSpLocks/>
          </p:cNvCxnSpPr>
          <p:nvPr/>
        </p:nvCxnSpPr>
        <p:spPr>
          <a:xfrm flipV="1">
            <a:off x="3702055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ector recto 137">
            <a:extLst>
              <a:ext uri="{FF2B5EF4-FFF2-40B4-BE49-F238E27FC236}">
                <a16:creationId xmlns:a16="http://schemas.microsoft.com/office/drawing/2014/main" id="{D08D99EB-244F-F30D-F08D-A5641578B21D}"/>
              </a:ext>
            </a:extLst>
          </p:cNvPr>
          <p:cNvCxnSpPr>
            <a:cxnSpLocks/>
          </p:cNvCxnSpPr>
          <p:nvPr/>
        </p:nvCxnSpPr>
        <p:spPr>
          <a:xfrm flipV="1">
            <a:off x="3501398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ector recto 138">
            <a:extLst>
              <a:ext uri="{FF2B5EF4-FFF2-40B4-BE49-F238E27FC236}">
                <a16:creationId xmlns:a16="http://schemas.microsoft.com/office/drawing/2014/main" id="{24BBCF28-C6F1-C893-F235-580FBC247711}"/>
              </a:ext>
            </a:extLst>
          </p:cNvPr>
          <p:cNvCxnSpPr>
            <a:cxnSpLocks/>
          </p:cNvCxnSpPr>
          <p:nvPr/>
        </p:nvCxnSpPr>
        <p:spPr>
          <a:xfrm flipV="1">
            <a:off x="3896442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Conector recto 139">
            <a:extLst>
              <a:ext uri="{FF2B5EF4-FFF2-40B4-BE49-F238E27FC236}">
                <a16:creationId xmlns:a16="http://schemas.microsoft.com/office/drawing/2014/main" id="{3A53FB2A-8AA4-9FCA-38CC-3EEA641A83AE}"/>
              </a:ext>
            </a:extLst>
          </p:cNvPr>
          <p:cNvCxnSpPr>
            <a:cxnSpLocks/>
          </p:cNvCxnSpPr>
          <p:nvPr/>
        </p:nvCxnSpPr>
        <p:spPr>
          <a:xfrm flipV="1">
            <a:off x="3695784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ector recto 140">
            <a:extLst>
              <a:ext uri="{FF2B5EF4-FFF2-40B4-BE49-F238E27FC236}">
                <a16:creationId xmlns:a16="http://schemas.microsoft.com/office/drawing/2014/main" id="{A6329D6E-DD9B-545E-94D7-EA5AD5B8896F}"/>
              </a:ext>
            </a:extLst>
          </p:cNvPr>
          <p:cNvCxnSpPr>
            <a:cxnSpLocks/>
          </p:cNvCxnSpPr>
          <p:nvPr/>
        </p:nvCxnSpPr>
        <p:spPr>
          <a:xfrm flipV="1">
            <a:off x="4285217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ector recto 141">
            <a:extLst>
              <a:ext uri="{FF2B5EF4-FFF2-40B4-BE49-F238E27FC236}">
                <a16:creationId xmlns:a16="http://schemas.microsoft.com/office/drawing/2014/main" id="{A371010B-28B7-0E7A-1CDD-2E072B6BDA3B}"/>
              </a:ext>
            </a:extLst>
          </p:cNvPr>
          <p:cNvCxnSpPr>
            <a:cxnSpLocks/>
          </p:cNvCxnSpPr>
          <p:nvPr/>
        </p:nvCxnSpPr>
        <p:spPr>
          <a:xfrm flipV="1">
            <a:off x="4084560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Conector recto 142">
            <a:extLst>
              <a:ext uri="{FF2B5EF4-FFF2-40B4-BE49-F238E27FC236}">
                <a16:creationId xmlns:a16="http://schemas.microsoft.com/office/drawing/2014/main" id="{F45EACBC-09F2-B8FC-F2B1-FB0EB6373AB8}"/>
              </a:ext>
            </a:extLst>
          </p:cNvPr>
          <p:cNvCxnSpPr>
            <a:cxnSpLocks/>
          </p:cNvCxnSpPr>
          <p:nvPr/>
        </p:nvCxnSpPr>
        <p:spPr>
          <a:xfrm flipV="1">
            <a:off x="4492112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Conector recto 143">
            <a:extLst>
              <a:ext uri="{FF2B5EF4-FFF2-40B4-BE49-F238E27FC236}">
                <a16:creationId xmlns:a16="http://schemas.microsoft.com/office/drawing/2014/main" id="{9CF8EC4E-BA47-0E15-B7A5-06D422B26B43}"/>
              </a:ext>
            </a:extLst>
          </p:cNvPr>
          <p:cNvCxnSpPr>
            <a:cxnSpLocks/>
          </p:cNvCxnSpPr>
          <p:nvPr/>
        </p:nvCxnSpPr>
        <p:spPr>
          <a:xfrm flipV="1">
            <a:off x="4887156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Conector recto 144">
            <a:extLst>
              <a:ext uri="{FF2B5EF4-FFF2-40B4-BE49-F238E27FC236}">
                <a16:creationId xmlns:a16="http://schemas.microsoft.com/office/drawing/2014/main" id="{78D7F7FA-1AD4-0E5A-6FA3-A6BA20693A85}"/>
              </a:ext>
            </a:extLst>
          </p:cNvPr>
          <p:cNvCxnSpPr>
            <a:cxnSpLocks/>
          </p:cNvCxnSpPr>
          <p:nvPr/>
        </p:nvCxnSpPr>
        <p:spPr>
          <a:xfrm flipV="1">
            <a:off x="4686498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Conector recto 145">
            <a:extLst>
              <a:ext uri="{FF2B5EF4-FFF2-40B4-BE49-F238E27FC236}">
                <a16:creationId xmlns:a16="http://schemas.microsoft.com/office/drawing/2014/main" id="{0746FE61-68C8-F877-E926-484AC845E322}"/>
              </a:ext>
            </a:extLst>
          </p:cNvPr>
          <p:cNvCxnSpPr>
            <a:cxnSpLocks/>
          </p:cNvCxnSpPr>
          <p:nvPr/>
        </p:nvCxnSpPr>
        <p:spPr>
          <a:xfrm flipV="1">
            <a:off x="5275932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Conector recto 146">
            <a:extLst>
              <a:ext uri="{FF2B5EF4-FFF2-40B4-BE49-F238E27FC236}">
                <a16:creationId xmlns:a16="http://schemas.microsoft.com/office/drawing/2014/main" id="{AC6C66DB-A595-E76E-FB84-C4B036FBB036}"/>
              </a:ext>
            </a:extLst>
          </p:cNvPr>
          <p:cNvCxnSpPr>
            <a:cxnSpLocks/>
          </p:cNvCxnSpPr>
          <p:nvPr/>
        </p:nvCxnSpPr>
        <p:spPr>
          <a:xfrm flipV="1">
            <a:off x="5075274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Conector recto 147">
            <a:extLst>
              <a:ext uri="{FF2B5EF4-FFF2-40B4-BE49-F238E27FC236}">
                <a16:creationId xmlns:a16="http://schemas.microsoft.com/office/drawing/2014/main" id="{5ACB390C-88DF-CAC5-A081-44A2CCE3E140}"/>
              </a:ext>
            </a:extLst>
          </p:cNvPr>
          <p:cNvCxnSpPr>
            <a:cxnSpLocks/>
          </p:cNvCxnSpPr>
          <p:nvPr/>
        </p:nvCxnSpPr>
        <p:spPr>
          <a:xfrm flipV="1">
            <a:off x="5438998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Conector recto 148">
            <a:extLst>
              <a:ext uri="{FF2B5EF4-FFF2-40B4-BE49-F238E27FC236}">
                <a16:creationId xmlns:a16="http://schemas.microsoft.com/office/drawing/2014/main" id="{32A08EE0-A1B2-337F-6329-368AA8DB9B1D}"/>
              </a:ext>
            </a:extLst>
          </p:cNvPr>
          <p:cNvCxnSpPr>
            <a:cxnSpLocks/>
          </p:cNvCxnSpPr>
          <p:nvPr/>
        </p:nvCxnSpPr>
        <p:spPr>
          <a:xfrm flipV="1">
            <a:off x="5834042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ector recto 149">
            <a:extLst>
              <a:ext uri="{FF2B5EF4-FFF2-40B4-BE49-F238E27FC236}">
                <a16:creationId xmlns:a16="http://schemas.microsoft.com/office/drawing/2014/main" id="{664C9460-CF74-472C-487D-353426124FC2}"/>
              </a:ext>
            </a:extLst>
          </p:cNvPr>
          <p:cNvCxnSpPr>
            <a:cxnSpLocks/>
          </p:cNvCxnSpPr>
          <p:nvPr/>
        </p:nvCxnSpPr>
        <p:spPr>
          <a:xfrm flipV="1">
            <a:off x="5633384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Conector recto 150">
            <a:extLst>
              <a:ext uri="{FF2B5EF4-FFF2-40B4-BE49-F238E27FC236}">
                <a16:creationId xmlns:a16="http://schemas.microsoft.com/office/drawing/2014/main" id="{7D239FD2-E5FC-3891-7FC0-210111EDDB4D}"/>
              </a:ext>
            </a:extLst>
          </p:cNvPr>
          <p:cNvCxnSpPr>
            <a:cxnSpLocks/>
          </p:cNvCxnSpPr>
          <p:nvPr/>
        </p:nvCxnSpPr>
        <p:spPr>
          <a:xfrm flipV="1">
            <a:off x="6222817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ector recto 151">
            <a:extLst>
              <a:ext uri="{FF2B5EF4-FFF2-40B4-BE49-F238E27FC236}">
                <a16:creationId xmlns:a16="http://schemas.microsoft.com/office/drawing/2014/main" id="{DB83F150-C1B8-E3DE-AFEA-AE44E19AC67F}"/>
              </a:ext>
            </a:extLst>
          </p:cNvPr>
          <p:cNvCxnSpPr>
            <a:cxnSpLocks/>
          </p:cNvCxnSpPr>
          <p:nvPr/>
        </p:nvCxnSpPr>
        <p:spPr>
          <a:xfrm flipV="1">
            <a:off x="6022160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>
            <a:extLst>
              <a:ext uri="{FF2B5EF4-FFF2-40B4-BE49-F238E27FC236}">
                <a16:creationId xmlns:a16="http://schemas.microsoft.com/office/drawing/2014/main" id="{81520376-69D5-267D-D7B0-170FC892D72E}"/>
              </a:ext>
            </a:extLst>
          </p:cNvPr>
          <p:cNvCxnSpPr>
            <a:cxnSpLocks/>
          </p:cNvCxnSpPr>
          <p:nvPr/>
        </p:nvCxnSpPr>
        <p:spPr>
          <a:xfrm flipV="1">
            <a:off x="6216546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>
            <a:extLst>
              <a:ext uri="{FF2B5EF4-FFF2-40B4-BE49-F238E27FC236}">
                <a16:creationId xmlns:a16="http://schemas.microsoft.com/office/drawing/2014/main" id="{1ACFB7C1-0F78-6ACE-27F3-582E8AC2CF92}"/>
              </a:ext>
            </a:extLst>
          </p:cNvPr>
          <p:cNvCxnSpPr>
            <a:cxnSpLocks/>
          </p:cNvCxnSpPr>
          <p:nvPr/>
        </p:nvCxnSpPr>
        <p:spPr>
          <a:xfrm flipV="1">
            <a:off x="6611590" y="1014750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>
            <a:extLst>
              <a:ext uri="{FF2B5EF4-FFF2-40B4-BE49-F238E27FC236}">
                <a16:creationId xmlns:a16="http://schemas.microsoft.com/office/drawing/2014/main" id="{25C8DC63-F7DB-09AC-F862-2BEA6894F1AB}"/>
              </a:ext>
            </a:extLst>
          </p:cNvPr>
          <p:cNvCxnSpPr>
            <a:cxnSpLocks/>
          </p:cNvCxnSpPr>
          <p:nvPr/>
        </p:nvCxnSpPr>
        <p:spPr>
          <a:xfrm flipV="1">
            <a:off x="6410933" y="1005463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>
            <a:extLst>
              <a:ext uri="{FF2B5EF4-FFF2-40B4-BE49-F238E27FC236}">
                <a16:creationId xmlns:a16="http://schemas.microsoft.com/office/drawing/2014/main" id="{ED0C0083-8169-9BDE-391C-9F17BD9BCFBB}"/>
              </a:ext>
            </a:extLst>
          </p:cNvPr>
          <p:cNvCxnSpPr>
            <a:cxnSpLocks/>
          </p:cNvCxnSpPr>
          <p:nvPr/>
        </p:nvCxnSpPr>
        <p:spPr>
          <a:xfrm flipV="1">
            <a:off x="7000366" y="1014750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Conector recto 156">
            <a:extLst>
              <a:ext uri="{FF2B5EF4-FFF2-40B4-BE49-F238E27FC236}">
                <a16:creationId xmlns:a16="http://schemas.microsoft.com/office/drawing/2014/main" id="{3137052E-893D-D98D-A87D-739F62A999F5}"/>
              </a:ext>
            </a:extLst>
          </p:cNvPr>
          <p:cNvCxnSpPr>
            <a:cxnSpLocks/>
          </p:cNvCxnSpPr>
          <p:nvPr/>
        </p:nvCxnSpPr>
        <p:spPr>
          <a:xfrm flipV="1">
            <a:off x="6799708" y="1014750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Conector recto 157">
            <a:extLst>
              <a:ext uri="{FF2B5EF4-FFF2-40B4-BE49-F238E27FC236}">
                <a16:creationId xmlns:a16="http://schemas.microsoft.com/office/drawing/2014/main" id="{04E78548-9B00-9034-6D21-4908638BAEC1}"/>
              </a:ext>
            </a:extLst>
          </p:cNvPr>
          <p:cNvCxnSpPr>
            <a:cxnSpLocks/>
          </p:cNvCxnSpPr>
          <p:nvPr/>
        </p:nvCxnSpPr>
        <p:spPr>
          <a:xfrm flipV="1">
            <a:off x="2719122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Conector recto 158">
            <a:extLst>
              <a:ext uri="{FF2B5EF4-FFF2-40B4-BE49-F238E27FC236}">
                <a16:creationId xmlns:a16="http://schemas.microsoft.com/office/drawing/2014/main" id="{258AA4AC-5BBE-8188-6395-AF0A883FC93D}"/>
              </a:ext>
            </a:extLst>
          </p:cNvPr>
          <p:cNvCxnSpPr>
            <a:cxnSpLocks/>
          </p:cNvCxnSpPr>
          <p:nvPr/>
        </p:nvCxnSpPr>
        <p:spPr>
          <a:xfrm flipV="1">
            <a:off x="3114166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Conector recto 159">
            <a:extLst>
              <a:ext uri="{FF2B5EF4-FFF2-40B4-BE49-F238E27FC236}">
                <a16:creationId xmlns:a16="http://schemas.microsoft.com/office/drawing/2014/main" id="{76567CD9-D038-9719-2C56-5C615F438E75}"/>
              </a:ext>
            </a:extLst>
          </p:cNvPr>
          <p:cNvCxnSpPr>
            <a:cxnSpLocks/>
          </p:cNvCxnSpPr>
          <p:nvPr/>
        </p:nvCxnSpPr>
        <p:spPr>
          <a:xfrm flipV="1">
            <a:off x="2913509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Conector recto 160">
            <a:extLst>
              <a:ext uri="{FF2B5EF4-FFF2-40B4-BE49-F238E27FC236}">
                <a16:creationId xmlns:a16="http://schemas.microsoft.com/office/drawing/2014/main" id="{3C699B74-7A46-A490-2B2C-437144261EDB}"/>
              </a:ext>
            </a:extLst>
          </p:cNvPr>
          <p:cNvCxnSpPr>
            <a:cxnSpLocks/>
          </p:cNvCxnSpPr>
          <p:nvPr/>
        </p:nvCxnSpPr>
        <p:spPr>
          <a:xfrm flipV="1">
            <a:off x="3502942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Conector recto 161">
            <a:extLst>
              <a:ext uri="{FF2B5EF4-FFF2-40B4-BE49-F238E27FC236}">
                <a16:creationId xmlns:a16="http://schemas.microsoft.com/office/drawing/2014/main" id="{98393DB3-5346-4F6E-8CCC-5E918E817F0C}"/>
              </a:ext>
            </a:extLst>
          </p:cNvPr>
          <p:cNvCxnSpPr>
            <a:cxnSpLocks/>
          </p:cNvCxnSpPr>
          <p:nvPr/>
        </p:nvCxnSpPr>
        <p:spPr>
          <a:xfrm flipV="1">
            <a:off x="3302284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Conector recto 162">
            <a:extLst>
              <a:ext uri="{FF2B5EF4-FFF2-40B4-BE49-F238E27FC236}">
                <a16:creationId xmlns:a16="http://schemas.microsoft.com/office/drawing/2014/main" id="{DE918244-D272-8F52-8972-B6FC67B9A385}"/>
              </a:ext>
            </a:extLst>
          </p:cNvPr>
          <p:cNvCxnSpPr>
            <a:cxnSpLocks/>
          </p:cNvCxnSpPr>
          <p:nvPr/>
        </p:nvCxnSpPr>
        <p:spPr>
          <a:xfrm flipV="1">
            <a:off x="7006635" y="984718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Conector recto 163">
            <a:extLst>
              <a:ext uri="{FF2B5EF4-FFF2-40B4-BE49-F238E27FC236}">
                <a16:creationId xmlns:a16="http://schemas.microsoft.com/office/drawing/2014/main" id="{CA4E8576-D5D6-719F-3225-9747FCB6AA5C}"/>
              </a:ext>
            </a:extLst>
          </p:cNvPr>
          <p:cNvCxnSpPr>
            <a:cxnSpLocks/>
          </p:cNvCxnSpPr>
          <p:nvPr/>
        </p:nvCxnSpPr>
        <p:spPr>
          <a:xfrm flipV="1">
            <a:off x="7401679" y="101258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Conector recto 164">
            <a:extLst>
              <a:ext uri="{FF2B5EF4-FFF2-40B4-BE49-F238E27FC236}">
                <a16:creationId xmlns:a16="http://schemas.microsoft.com/office/drawing/2014/main" id="{0BDD07F4-481A-0C58-D333-960E9EAF3E16}"/>
              </a:ext>
            </a:extLst>
          </p:cNvPr>
          <p:cNvCxnSpPr>
            <a:cxnSpLocks/>
          </p:cNvCxnSpPr>
          <p:nvPr/>
        </p:nvCxnSpPr>
        <p:spPr>
          <a:xfrm flipV="1">
            <a:off x="7201021" y="101258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Conector recto 165">
            <a:extLst>
              <a:ext uri="{FF2B5EF4-FFF2-40B4-BE49-F238E27FC236}">
                <a16:creationId xmlns:a16="http://schemas.microsoft.com/office/drawing/2014/main" id="{9B7F12C9-82E6-606A-2322-14BE5E6D8A45}"/>
              </a:ext>
            </a:extLst>
          </p:cNvPr>
          <p:cNvCxnSpPr>
            <a:cxnSpLocks/>
          </p:cNvCxnSpPr>
          <p:nvPr/>
        </p:nvCxnSpPr>
        <p:spPr>
          <a:xfrm flipV="1">
            <a:off x="2548275" y="102565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Conector recto 166">
            <a:extLst>
              <a:ext uri="{FF2B5EF4-FFF2-40B4-BE49-F238E27FC236}">
                <a16:creationId xmlns:a16="http://schemas.microsoft.com/office/drawing/2014/main" id="{EF1DFDD5-E84D-5704-3E3D-C4013FF62FC9}"/>
              </a:ext>
            </a:extLst>
          </p:cNvPr>
          <p:cNvCxnSpPr>
            <a:cxnSpLocks/>
          </p:cNvCxnSpPr>
          <p:nvPr/>
        </p:nvCxnSpPr>
        <p:spPr>
          <a:xfrm flipV="1">
            <a:off x="7589797" y="1012581"/>
            <a:ext cx="0" cy="310168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Conector recto 246">
            <a:extLst>
              <a:ext uri="{FF2B5EF4-FFF2-40B4-BE49-F238E27FC236}">
                <a16:creationId xmlns:a16="http://schemas.microsoft.com/office/drawing/2014/main" id="{FC0130CD-389E-A764-7960-38FAD67630E2}"/>
              </a:ext>
            </a:extLst>
          </p:cNvPr>
          <p:cNvCxnSpPr/>
          <p:nvPr/>
        </p:nvCxnSpPr>
        <p:spPr>
          <a:xfrm flipV="1">
            <a:off x="1353410" y="984718"/>
            <a:ext cx="1030274" cy="3444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ectángulo 247">
            <a:extLst>
              <a:ext uri="{FF2B5EF4-FFF2-40B4-BE49-F238E27FC236}">
                <a16:creationId xmlns:a16="http://schemas.microsoft.com/office/drawing/2014/main" id="{3C0D8056-D2BE-6269-8024-246688A0208E}"/>
              </a:ext>
            </a:extLst>
          </p:cNvPr>
          <p:cNvSpPr/>
          <p:nvPr/>
        </p:nvSpPr>
        <p:spPr>
          <a:xfrm>
            <a:off x="8258799" y="1250904"/>
            <a:ext cx="446400" cy="44752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9" name="Cerrar llave 248">
            <a:extLst>
              <a:ext uri="{FF2B5EF4-FFF2-40B4-BE49-F238E27FC236}">
                <a16:creationId xmlns:a16="http://schemas.microsoft.com/office/drawing/2014/main" id="{E71C58D4-EF6E-E1D6-DC8A-A3A7602E3539}"/>
              </a:ext>
            </a:extLst>
          </p:cNvPr>
          <p:cNvSpPr/>
          <p:nvPr/>
        </p:nvSpPr>
        <p:spPr>
          <a:xfrm>
            <a:off x="8845276" y="1250904"/>
            <a:ext cx="200658" cy="447523"/>
          </a:xfrm>
          <a:prstGeom prst="rightBrace">
            <a:avLst>
              <a:gd name="adj1" fmla="val 0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0" name="CuadroTexto 249">
            <a:extLst>
              <a:ext uri="{FF2B5EF4-FFF2-40B4-BE49-F238E27FC236}">
                <a16:creationId xmlns:a16="http://schemas.microsoft.com/office/drawing/2014/main" id="{118D22CD-42CD-A561-C812-22238BE75DAF}"/>
              </a:ext>
            </a:extLst>
          </p:cNvPr>
          <p:cNvSpPr txBox="1"/>
          <p:nvPr/>
        </p:nvSpPr>
        <p:spPr>
          <a:xfrm>
            <a:off x="9051633" y="1274495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 mm</a:t>
            </a:r>
          </a:p>
        </p:txBody>
      </p:sp>
      <p:sp>
        <p:nvSpPr>
          <p:cNvPr id="176" name="Cerrar llave 175">
            <a:extLst>
              <a:ext uri="{FF2B5EF4-FFF2-40B4-BE49-F238E27FC236}">
                <a16:creationId xmlns:a16="http://schemas.microsoft.com/office/drawing/2014/main" id="{D6CB4511-06B4-E172-EA16-9E88BA0D270C}"/>
              </a:ext>
            </a:extLst>
          </p:cNvPr>
          <p:cNvSpPr/>
          <p:nvPr/>
        </p:nvSpPr>
        <p:spPr>
          <a:xfrm rot="5400000">
            <a:off x="8381522" y="1683523"/>
            <a:ext cx="200658" cy="447523"/>
          </a:xfrm>
          <a:prstGeom prst="rightBrace">
            <a:avLst>
              <a:gd name="adj1" fmla="val 0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7" name="CuadroTexto 176">
            <a:extLst>
              <a:ext uri="{FF2B5EF4-FFF2-40B4-BE49-F238E27FC236}">
                <a16:creationId xmlns:a16="http://schemas.microsoft.com/office/drawing/2014/main" id="{8EDA7510-CFBB-ED69-6B28-05BEB3ABE25F}"/>
              </a:ext>
            </a:extLst>
          </p:cNvPr>
          <p:cNvSpPr txBox="1"/>
          <p:nvPr/>
        </p:nvSpPr>
        <p:spPr>
          <a:xfrm>
            <a:off x="8126439" y="2007614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 mm</a:t>
            </a:r>
          </a:p>
        </p:txBody>
      </p:sp>
      <p:cxnSp>
        <p:nvCxnSpPr>
          <p:cNvPr id="178" name="Conector recto 177">
            <a:extLst>
              <a:ext uri="{FF2B5EF4-FFF2-40B4-BE49-F238E27FC236}">
                <a16:creationId xmlns:a16="http://schemas.microsoft.com/office/drawing/2014/main" id="{E5FCE310-17B5-C1EB-53F3-61229F992424}"/>
              </a:ext>
            </a:extLst>
          </p:cNvPr>
          <p:cNvCxnSpPr>
            <a:cxnSpLocks/>
            <a:endCxn id="188" idx="3"/>
          </p:cNvCxnSpPr>
          <p:nvPr/>
        </p:nvCxnSpPr>
        <p:spPr>
          <a:xfrm flipH="1" flipV="1">
            <a:off x="7600760" y="1235229"/>
            <a:ext cx="673485" cy="2164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Conector recto 180">
            <a:extLst>
              <a:ext uri="{FF2B5EF4-FFF2-40B4-BE49-F238E27FC236}">
                <a16:creationId xmlns:a16="http://schemas.microsoft.com/office/drawing/2014/main" id="{2B7E8845-03F6-4896-395D-9C69932202C7}"/>
              </a:ext>
            </a:extLst>
          </p:cNvPr>
          <p:cNvCxnSpPr>
            <a:cxnSpLocks/>
            <a:endCxn id="188" idx="3"/>
          </p:cNvCxnSpPr>
          <p:nvPr/>
        </p:nvCxnSpPr>
        <p:spPr>
          <a:xfrm flipH="1" flipV="1">
            <a:off x="7600760" y="1235229"/>
            <a:ext cx="673485" cy="440018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ectángulo 187">
            <a:extLst>
              <a:ext uri="{FF2B5EF4-FFF2-40B4-BE49-F238E27FC236}">
                <a16:creationId xmlns:a16="http://schemas.microsoft.com/office/drawing/2014/main" id="{08D5AFB6-48FF-F400-F138-0D8A9F95B56E}"/>
              </a:ext>
            </a:extLst>
          </p:cNvPr>
          <p:cNvSpPr/>
          <p:nvPr/>
        </p:nvSpPr>
        <p:spPr>
          <a:xfrm>
            <a:off x="7409002" y="1147617"/>
            <a:ext cx="191758" cy="175224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ángulo 69">
            <a:extLst>
              <a:ext uri="{FF2B5EF4-FFF2-40B4-BE49-F238E27FC236}">
                <a16:creationId xmlns:a16="http://schemas.microsoft.com/office/drawing/2014/main" id="{E85A63B6-8611-88FB-9371-A6A069A62E8B}"/>
              </a:ext>
            </a:extLst>
          </p:cNvPr>
          <p:cNvSpPr/>
          <p:nvPr/>
        </p:nvSpPr>
        <p:spPr>
          <a:xfrm>
            <a:off x="3152564" y="4896286"/>
            <a:ext cx="446400" cy="44752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1" name="Rectángulo 70">
            <a:extLst>
              <a:ext uri="{FF2B5EF4-FFF2-40B4-BE49-F238E27FC236}">
                <a16:creationId xmlns:a16="http://schemas.microsoft.com/office/drawing/2014/main" id="{FF3C996C-3752-18D1-5DC6-F1F7E3E6767A}"/>
              </a:ext>
            </a:extLst>
          </p:cNvPr>
          <p:cNvSpPr/>
          <p:nvPr/>
        </p:nvSpPr>
        <p:spPr>
          <a:xfrm>
            <a:off x="3597156" y="4896286"/>
            <a:ext cx="446400" cy="44752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0757339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3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4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5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6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37" name="Picture 6"/>
          <p:cNvPicPr/>
          <p:nvPr/>
        </p:nvPicPr>
        <p:blipFill>
          <a:blip r:embed="rId3">
            <a:biLevel thresh="50000"/>
          </a:blip>
          <a:srcRect l="7828" r="17895"/>
          <a:stretch/>
        </p:blipFill>
        <p:spPr>
          <a:xfrm>
            <a:off x="102240" y="740160"/>
            <a:ext cx="1479960" cy="1494360"/>
          </a:xfrm>
          <a:prstGeom prst="rect">
            <a:avLst/>
          </a:prstGeom>
          <a:ln>
            <a:noFill/>
          </a:ln>
        </p:spPr>
      </p:pic>
      <p:pic>
        <p:nvPicPr>
          <p:cNvPr id="239" name="Imagen 3"/>
          <p:cNvPicPr/>
          <p:nvPr/>
        </p:nvPicPr>
        <p:blipFill>
          <a:blip r:embed="rId4"/>
          <a:srcRect l="48554" t="27478" r="15452" b="48850"/>
          <a:stretch/>
        </p:blipFill>
        <p:spPr>
          <a:xfrm>
            <a:off x="2394720" y="1019160"/>
            <a:ext cx="3276360" cy="2666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242" name="Imagen 23"/>
          <p:cNvPicPr/>
          <p:nvPr/>
        </p:nvPicPr>
        <p:blipFill>
          <a:blip r:embed="rId4"/>
          <a:srcRect l="48554" t="27478" r="15452" b="48850"/>
          <a:stretch/>
        </p:blipFill>
        <p:spPr>
          <a:xfrm>
            <a:off x="2745000" y="1298160"/>
            <a:ext cx="3276360" cy="2666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243" name="Imagen 24"/>
          <p:cNvPicPr/>
          <p:nvPr/>
        </p:nvPicPr>
        <p:blipFill>
          <a:blip r:embed="rId4"/>
          <a:srcRect l="48554" t="27478" r="15452" b="48850"/>
          <a:stretch/>
        </p:blipFill>
        <p:spPr>
          <a:xfrm>
            <a:off x="3125520" y="1554120"/>
            <a:ext cx="3276360" cy="2666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244" name="Imagen 25"/>
          <p:cNvPicPr/>
          <p:nvPr/>
        </p:nvPicPr>
        <p:blipFill>
          <a:blip r:embed="rId4"/>
          <a:srcRect l="48554" t="27478" r="15452" b="48850"/>
          <a:stretch/>
        </p:blipFill>
        <p:spPr>
          <a:xfrm>
            <a:off x="3502440" y="1856160"/>
            <a:ext cx="3276360" cy="2666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245" name="CustomShape 9"/>
          <p:cNvSpPr/>
          <p:nvPr/>
        </p:nvSpPr>
        <p:spPr>
          <a:xfrm>
            <a:off x="603000" y="6840"/>
            <a:ext cx="3583080" cy="47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So… What are MR images?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7" name="CustomShape 7">
            <a:extLst>
              <a:ext uri="{FF2B5EF4-FFF2-40B4-BE49-F238E27FC236}">
                <a16:creationId xmlns:a16="http://schemas.microsoft.com/office/drawing/2014/main" id="{C4B962D6-DC9D-76FC-7783-DD8D44A2471F}"/>
              </a:ext>
            </a:extLst>
          </p:cNvPr>
          <p:cNvSpPr/>
          <p:nvPr/>
        </p:nvSpPr>
        <p:spPr>
          <a:xfrm>
            <a:off x="914400" y="1019160"/>
            <a:ext cx="439010" cy="46080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CustomShape 9">
            <a:extLst>
              <a:ext uri="{FF2B5EF4-FFF2-40B4-BE49-F238E27FC236}">
                <a16:creationId xmlns:a16="http://schemas.microsoft.com/office/drawing/2014/main" id="{D1B335D5-7323-1D91-88B6-9D897A3E8578}"/>
              </a:ext>
            </a:extLst>
          </p:cNvPr>
          <p:cNvSpPr/>
          <p:nvPr/>
        </p:nvSpPr>
        <p:spPr>
          <a:xfrm>
            <a:off x="1353410" y="1487520"/>
            <a:ext cx="1040950" cy="2198159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58059C1E-F674-9915-E12C-2ADE12F340A5}"/>
              </a:ext>
            </a:extLst>
          </p:cNvPr>
          <p:cNvCxnSpPr/>
          <p:nvPr/>
        </p:nvCxnSpPr>
        <p:spPr>
          <a:xfrm flipV="1">
            <a:off x="1353410" y="984718"/>
            <a:ext cx="1030274" cy="3444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868EF71-F9C7-D155-710E-329FD9FB766D}"/>
              </a:ext>
            </a:extLst>
          </p:cNvPr>
          <p:cNvSpPr/>
          <p:nvPr/>
        </p:nvSpPr>
        <p:spPr>
          <a:xfrm>
            <a:off x="8162547" y="1241280"/>
            <a:ext cx="446400" cy="44752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Cerrar llave 20">
            <a:extLst>
              <a:ext uri="{FF2B5EF4-FFF2-40B4-BE49-F238E27FC236}">
                <a16:creationId xmlns:a16="http://schemas.microsoft.com/office/drawing/2014/main" id="{E6FA4875-BA5B-5017-36AC-A06CE885A11E}"/>
              </a:ext>
            </a:extLst>
          </p:cNvPr>
          <p:cNvSpPr/>
          <p:nvPr/>
        </p:nvSpPr>
        <p:spPr>
          <a:xfrm>
            <a:off x="8989599" y="1414032"/>
            <a:ext cx="200658" cy="447523"/>
          </a:xfrm>
          <a:prstGeom prst="rightBrace">
            <a:avLst>
              <a:gd name="adj1" fmla="val 0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BA1F77BF-AC41-4484-FBAE-8E9429E09A78}"/>
              </a:ext>
            </a:extLst>
          </p:cNvPr>
          <p:cNvSpPr txBox="1"/>
          <p:nvPr/>
        </p:nvSpPr>
        <p:spPr>
          <a:xfrm>
            <a:off x="9195956" y="1437623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 mm</a:t>
            </a:r>
          </a:p>
        </p:txBody>
      </p:sp>
      <p:sp>
        <p:nvSpPr>
          <p:cNvPr id="23" name="Cerrar llave 22">
            <a:extLst>
              <a:ext uri="{FF2B5EF4-FFF2-40B4-BE49-F238E27FC236}">
                <a16:creationId xmlns:a16="http://schemas.microsoft.com/office/drawing/2014/main" id="{93BB712D-9AAC-7FC5-D2A1-50749F09DA5F}"/>
              </a:ext>
            </a:extLst>
          </p:cNvPr>
          <p:cNvSpPr/>
          <p:nvPr/>
        </p:nvSpPr>
        <p:spPr>
          <a:xfrm rot="5400000">
            <a:off x="8513882" y="1852090"/>
            <a:ext cx="200658" cy="447523"/>
          </a:xfrm>
          <a:prstGeom prst="rightBrace">
            <a:avLst>
              <a:gd name="adj1" fmla="val 0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2AF37AD1-D854-9917-D5E0-5DA1EC1934D7}"/>
              </a:ext>
            </a:extLst>
          </p:cNvPr>
          <p:cNvSpPr txBox="1"/>
          <p:nvPr/>
        </p:nvSpPr>
        <p:spPr>
          <a:xfrm>
            <a:off x="8258799" y="217618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 mm</a:t>
            </a:r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A308F387-01B8-601B-6150-A5C6601D3DC0}"/>
              </a:ext>
            </a:extLst>
          </p:cNvPr>
          <p:cNvSpPr/>
          <p:nvPr/>
        </p:nvSpPr>
        <p:spPr>
          <a:xfrm>
            <a:off x="8411199" y="1403304"/>
            <a:ext cx="446400" cy="44752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6" name="Cerrar llave 25">
            <a:extLst>
              <a:ext uri="{FF2B5EF4-FFF2-40B4-BE49-F238E27FC236}">
                <a16:creationId xmlns:a16="http://schemas.microsoft.com/office/drawing/2014/main" id="{27969ACD-8888-A06C-79D6-1BA31F787866}"/>
              </a:ext>
            </a:extLst>
          </p:cNvPr>
          <p:cNvSpPr/>
          <p:nvPr/>
        </p:nvSpPr>
        <p:spPr>
          <a:xfrm rot="7899360">
            <a:off x="8043732" y="1688727"/>
            <a:ext cx="200658" cy="447523"/>
          </a:xfrm>
          <a:prstGeom prst="rightBrace">
            <a:avLst>
              <a:gd name="adj1" fmla="val 0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B3A1088B-A626-F746-7245-BBADD37B7F8E}"/>
              </a:ext>
            </a:extLst>
          </p:cNvPr>
          <p:cNvSpPr txBox="1"/>
          <p:nvPr/>
        </p:nvSpPr>
        <p:spPr>
          <a:xfrm rot="2432315">
            <a:off x="7558450" y="1891186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1 mm</a:t>
            </a: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5FC8993B-35AD-EE4E-EFF8-404D28D9DC5B}"/>
              </a:ext>
            </a:extLst>
          </p:cNvPr>
          <p:cNvCxnSpPr/>
          <p:nvPr/>
        </p:nvCxnSpPr>
        <p:spPr>
          <a:xfrm>
            <a:off x="8628221" y="1241280"/>
            <a:ext cx="223200" cy="16202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F43A2936-7E5C-138B-7193-174174287D0E}"/>
              </a:ext>
            </a:extLst>
          </p:cNvPr>
          <p:cNvCxnSpPr>
            <a:cxnSpLocks/>
          </p:cNvCxnSpPr>
          <p:nvPr/>
        </p:nvCxnSpPr>
        <p:spPr>
          <a:xfrm>
            <a:off x="8164456" y="1696251"/>
            <a:ext cx="242962" cy="154576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30">
            <a:extLst>
              <a:ext uri="{FF2B5EF4-FFF2-40B4-BE49-F238E27FC236}">
                <a16:creationId xmlns:a16="http://schemas.microsoft.com/office/drawing/2014/main" id="{14E71C80-7D1D-B03D-B98C-75FD1EC99A92}"/>
              </a:ext>
            </a:extLst>
          </p:cNvPr>
          <p:cNvCxnSpPr/>
          <p:nvPr/>
        </p:nvCxnSpPr>
        <p:spPr>
          <a:xfrm>
            <a:off x="8182300" y="1247508"/>
            <a:ext cx="223200" cy="162024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01DFC116-518B-FFA5-9329-0DE5DABE1CED}"/>
              </a:ext>
            </a:extLst>
          </p:cNvPr>
          <p:cNvCxnSpPr>
            <a:cxnSpLocks/>
          </p:cNvCxnSpPr>
          <p:nvPr/>
        </p:nvCxnSpPr>
        <p:spPr>
          <a:xfrm>
            <a:off x="8612728" y="1682330"/>
            <a:ext cx="248573" cy="162269"/>
          </a:xfrm>
          <a:prstGeom prst="line">
            <a:avLst/>
          </a:prstGeom>
          <a:ln w="381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stomShape 9">
            <a:extLst>
              <a:ext uri="{FF2B5EF4-FFF2-40B4-BE49-F238E27FC236}">
                <a16:creationId xmlns:a16="http://schemas.microsoft.com/office/drawing/2014/main" id="{CA12E874-61A5-24F2-87AC-D4C901304387}"/>
              </a:ext>
            </a:extLst>
          </p:cNvPr>
          <p:cNvSpPr/>
          <p:nvPr/>
        </p:nvSpPr>
        <p:spPr>
          <a:xfrm>
            <a:off x="583199" y="4850640"/>
            <a:ext cx="8437347" cy="86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When we have a 3D image, we talk about voxels (1 x 1 x 1 mm, in this example).</a:t>
            </a:r>
            <a:endParaRPr lang="en-US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369454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3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4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5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6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69" name="Imagen 3"/>
          <p:cNvPicPr/>
          <p:nvPr/>
        </p:nvPicPr>
        <p:blipFill>
          <a:blip r:embed="rId3"/>
          <a:srcRect l="48554" t="27478" r="15452" b="48850"/>
          <a:stretch/>
        </p:blipFill>
        <p:spPr>
          <a:xfrm>
            <a:off x="2394720" y="1019160"/>
            <a:ext cx="3276360" cy="2666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272" name="Imagen 23"/>
          <p:cNvPicPr/>
          <p:nvPr/>
        </p:nvPicPr>
        <p:blipFill>
          <a:blip r:embed="rId3"/>
          <a:srcRect l="48554" t="27478" r="15452" b="48850"/>
          <a:stretch/>
        </p:blipFill>
        <p:spPr>
          <a:xfrm>
            <a:off x="2745000" y="1298160"/>
            <a:ext cx="3276360" cy="2666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273" name="Imagen 24"/>
          <p:cNvPicPr/>
          <p:nvPr/>
        </p:nvPicPr>
        <p:blipFill>
          <a:blip r:embed="rId3"/>
          <a:srcRect l="48554" t="27478" r="15452" b="48850"/>
          <a:stretch/>
        </p:blipFill>
        <p:spPr>
          <a:xfrm>
            <a:off x="3125520" y="1554120"/>
            <a:ext cx="3276360" cy="2666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274" name="Imagen 25"/>
          <p:cNvPicPr/>
          <p:nvPr/>
        </p:nvPicPr>
        <p:blipFill>
          <a:blip r:embed="rId3"/>
          <a:srcRect l="48554" t="27478" r="15452" b="48850"/>
          <a:stretch/>
        </p:blipFill>
        <p:spPr>
          <a:xfrm>
            <a:off x="3502440" y="1856160"/>
            <a:ext cx="3276360" cy="2666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275" name="Picture 4"/>
          <p:cNvPicPr/>
          <p:nvPr/>
        </p:nvPicPr>
        <p:blipFill>
          <a:blip r:embed="rId4"/>
          <a:stretch/>
        </p:blipFill>
        <p:spPr>
          <a:xfrm>
            <a:off x="4952880" y="805320"/>
            <a:ext cx="4610520" cy="45712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276" name="CustomShape 9"/>
          <p:cNvSpPr/>
          <p:nvPr/>
        </p:nvSpPr>
        <p:spPr>
          <a:xfrm>
            <a:off x="583200" y="4850640"/>
            <a:ext cx="4255920" cy="98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Most common 3D file formats:</a:t>
            </a:r>
            <a:endParaRPr lang="en-US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NifTi (.nii)</a:t>
            </a:r>
            <a:endParaRPr lang="en-US" sz="20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Compressed NifTi (nii.gz)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77" name="CustomShape 10"/>
          <p:cNvSpPr/>
          <p:nvPr/>
        </p:nvSpPr>
        <p:spPr>
          <a:xfrm>
            <a:off x="603000" y="6840"/>
            <a:ext cx="3583080" cy="47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So… What are MR images?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532BBE95-25FA-4399-8695-70E67D04DA5A}"/>
              </a:ext>
            </a:extLst>
          </p:cNvPr>
          <p:cNvPicPr/>
          <p:nvPr/>
        </p:nvPicPr>
        <p:blipFill>
          <a:blip r:embed="rId5">
            <a:biLevel thresh="50000"/>
          </a:blip>
          <a:srcRect l="7828" r="17895"/>
          <a:stretch/>
        </p:blipFill>
        <p:spPr>
          <a:xfrm>
            <a:off x="102240" y="740160"/>
            <a:ext cx="1479960" cy="1494360"/>
          </a:xfrm>
          <a:prstGeom prst="rect">
            <a:avLst/>
          </a:prstGeom>
          <a:ln>
            <a:noFill/>
          </a:ln>
        </p:spPr>
      </p:pic>
      <p:sp>
        <p:nvSpPr>
          <p:cNvPr id="19" name="CustomShape 7">
            <a:extLst>
              <a:ext uri="{FF2B5EF4-FFF2-40B4-BE49-F238E27FC236}">
                <a16:creationId xmlns:a16="http://schemas.microsoft.com/office/drawing/2014/main" id="{7A3E66DD-AFA1-D9DB-F0B9-993E28AB2668}"/>
              </a:ext>
            </a:extLst>
          </p:cNvPr>
          <p:cNvSpPr/>
          <p:nvPr/>
        </p:nvSpPr>
        <p:spPr>
          <a:xfrm>
            <a:off x="914400" y="1019160"/>
            <a:ext cx="439010" cy="46080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CustomShape 9">
            <a:extLst>
              <a:ext uri="{FF2B5EF4-FFF2-40B4-BE49-F238E27FC236}">
                <a16:creationId xmlns:a16="http://schemas.microsoft.com/office/drawing/2014/main" id="{706988A7-5973-97E9-6640-C2B810926F16}"/>
              </a:ext>
            </a:extLst>
          </p:cNvPr>
          <p:cNvSpPr/>
          <p:nvPr/>
        </p:nvSpPr>
        <p:spPr>
          <a:xfrm>
            <a:off x="1353410" y="1487520"/>
            <a:ext cx="1040950" cy="2198159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38E04D3B-5C19-6780-EF0A-C64C14CE502B}"/>
              </a:ext>
            </a:extLst>
          </p:cNvPr>
          <p:cNvCxnSpPr/>
          <p:nvPr/>
        </p:nvCxnSpPr>
        <p:spPr>
          <a:xfrm flipV="1">
            <a:off x="1353410" y="984718"/>
            <a:ext cx="1030274" cy="34442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9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0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1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2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3" name="CustomShape 6"/>
          <p:cNvSpPr/>
          <p:nvPr/>
        </p:nvSpPr>
        <p:spPr>
          <a:xfrm>
            <a:off x="4155840" y="977760"/>
            <a:ext cx="5225400" cy="245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Voxel size determines our image resolution: smaller = better.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Resolution is (partly) dependent on the strength of the magnetic field.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>
              <a:latin typeface="Arial"/>
            </a:endParaRPr>
          </a:p>
        </p:txBody>
      </p:sp>
      <p:pic>
        <p:nvPicPr>
          <p:cNvPr id="284" name="Picture 4"/>
          <p:cNvPicPr/>
          <p:nvPr/>
        </p:nvPicPr>
        <p:blipFill>
          <a:blip r:embed="rId3"/>
          <a:stretch/>
        </p:blipFill>
        <p:spPr>
          <a:xfrm>
            <a:off x="707760" y="876600"/>
            <a:ext cx="2996640" cy="2971080"/>
          </a:xfrm>
          <a:prstGeom prst="rect">
            <a:avLst/>
          </a:prstGeom>
          <a:ln>
            <a:noFill/>
          </a:ln>
        </p:spPr>
      </p:pic>
      <p:sp>
        <p:nvSpPr>
          <p:cNvPr id="285" name="CustomShape 7"/>
          <p:cNvSpPr/>
          <p:nvPr/>
        </p:nvSpPr>
        <p:spPr>
          <a:xfrm>
            <a:off x="3746520" y="4653720"/>
            <a:ext cx="5892120" cy="191988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 algn="r"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  <a:ea typeface="DejaVu Sans"/>
              </a:rPr>
              <a:t>Common resolutions for different strengths:</a:t>
            </a:r>
            <a:endParaRPr lang="en-US" sz="24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2400" b="1" strike="noStrike" spc="-1">
                <a:solidFill>
                  <a:srgbClr val="000000"/>
                </a:solidFill>
                <a:latin typeface="Calibri"/>
                <a:ea typeface="DejaVu Sans"/>
              </a:rPr>
              <a:t>1.5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  <a:ea typeface="DejaVu Sans"/>
              </a:rPr>
              <a:t> Tesla ~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  <a:ea typeface="DejaVu Sans"/>
              </a:rPr>
              <a:t>3x3x3</a:t>
            </a:r>
            <a:endParaRPr lang="en-US" sz="24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2400" b="1" strike="noStrike" spc="-1">
                <a:solidFill>
                  <a:srgbClr val="000000"/>
                </a:solidFill>
                <a:latin typeface="Calibri"/>
                <a:ea typeface="DejaVu Sans"/>
              </a:rPr>
              <a:t>3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  <a:ea typeface="DejaVu Sans"/>
              </a:rPr>
              <a:t> Tesla ~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  <a:ea typeface="DejaVu Sans"/>
              </a:rPr>
              <a:t>2x2x2</a:t>
            </a:r>
            <a:endParaRPr lang="en-US" sz="24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2400" b="1" strike="noStrike" spc="-1">
                <a:solidFill>
                  <a:srgbClr val="000000"/>
                </a:solidFill>
                <a:latin typeface="Calibri"/>
                <a:ea typeface="DejaVu Sans"/>
              </a:rPr>
              <a:t>7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  <a:ea typeface="DejaVu Sans"/>
              </a:rPr>
              <a:t> Tesla ~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  <a:ea typeface="DejaVu Sans"/>
              </a:rPr>
              <a:t>0.8x0.8x.0.8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286" name="CustomShape 8"/>
          <p:cNvSpPr/>
          <p:nvPr/>
        </p:nvSpPr>
        <p:spPr>
          <a:xfrm>
            <a:off x="603000" y="6840"/>
            <a:ext cx="3583080" cy="47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So… What are MR images?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287" name="CustomShape 9"/>
          <p:cNvSpPr/>
          <p:nvPr/>
        </p:nvSpPr>
        <p:spPr>
          <a:xfrm flipH="1">
            <a:off x="603000" y="4812120"/>
            <a:ext cx="2909520" cy="960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The </a:t>
            </a:r>
            <a:r>
              <a:rPr lang="en-US" sz="1800" b="1" strike="noStrike" spc="-1">
                <a:solidFill>
                  <a:srgbClr val="000000"/>
                </a:solidFill>
                <a:latin typeface="Franklin Gothic Book"/>
              </a:rPr>
              <a:t>earth's</a:t>
            </a:r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 </a:t>
            </a:r>
            <a:r>
              <a:rPr lang="en-US" sz="1800" b="1" strike="noStrike" spc="-1">
                <a:solidFill>
                  <a:srgbClr val="000000"/>
                </a:solidFill>
                <a:latin typeface="Franklin Gothic Book"/>
              </a:rPr>
              <a:t>magnetic</a:t>
            </a:r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 </a:t>
            </a:r>
            <a:r>
              <a:rPr lang="en-US" sz="1800" b="1" strike="noStrike" spc="-1">
                <a:solidFill>
                  <a:srgbClr val="000000"/>
                </a:solidFill>
                <a:latin typeface="Franklin Gothic Book"/>
              </a:rPr>
              <a:t>field</a:t>
            </a:r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, at the equator, is approximately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0.00005 T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9" name="CustomShape 2"/>
          <p:cNvSpPr/>
          <p:nvPr/>
        </p:nvSpPr>
        <p:spPr>
          <a:xfrm>
            <a:off x="835200" y="1441080"/>
            <a:ext cx="7673800" cy="33829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- Scanner = magnet + RF transmitter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- MRI relies on the magnetic properties of the tissue.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- MR images are 3D “pictures” composed of voxels with one value per voxel.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- Most common 3D files: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NifTi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(.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nii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) and compressed 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NifTi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(</a:t>
            </a: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nii.gz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).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- Spatial resolution depends on scanner strength.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577440" y="264600"/>
            <a:ext cx="93160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Part I. Basics of MRI. Recap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2" name="CustomShape 2"/>
          <p:cNvSpPr/>
          <p:nvPr/>
        </p:nvSpPr>
        <p:spPr>
          <a:xfrm>
            <a:off x="-12240" y="2114280"/>
            <a:ext cx="990576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Part II. Types of MR images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293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4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5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6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97" name="Picture 4"/>
          <p:cNvPicPr/>
          <p:nvPr/>
        </p:nvPicPr>
        <p:blipFill>
          <a:blip r:embed="rId3"/>
          <a:stretch/>
        </p:blipFill>
        <p:spPr>
          <a:xfrm>
            <a:off x="6095880" y="3572280"/>
            <a:ext cx="2996640" cy="2971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Who is this seminar for?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7"/>
          <p:cNvSpPr/>
          <p:nvPr/>
        </p:nvSpPr>
        <p:spPr>
          <a:xfrm>
            <a:off x="866160" y="1284480"/>
            <a:ext cx="8682120" cy="3082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This is a hands-on workshop on functional Magnetic Resonance Imaging (fMRI) analysis for the PsyMSc4 at the Goethe University.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Very few assumptions are made about previous knowledge on the topic, so this workshop can be a very good entry point for complete beginners from any discipline. Also, the first introductory session could also be suited for non-scientists willing to get a broad idea into what MRI is.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9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0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1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2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3" name="CustomShape 6"/>
          <p:cNvSpPr/>
          <p:nvPr/>
        </p:nvSpPr>
        <p:spPr>
          <a:xfrm>
            <a:off x="1828800" y="6035760"/>
            <a:ext cx="75052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*For the purpose of this seminar only these two types will be covered since they are essential for standard fMRI analysis.</a:t>
            </a:r>
            <a:endParaRPr lang="en-US" sz="18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304" name="CustomShape 7"/>
          <p:cNvSpPr/>
          <p:nvPr/>
        </p:nvSpPr>
        <p:spPr>
          <a:xfrm>
            <a:off x="803880" y="1154520"/>
            <a:ext cx="3015720" cy="42732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05" name="CustomShape 8"/>
          <p:cNvSpPr/>
          <p:nvPr/>
        </p:nvSpPr>
        <p:spPr>
          <a:xfrm>
            <a:off x="6085800" y="1154520"/>
            <a:ext cx="3015720" cy="42732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06" name="CustomShape 9"/>
          <p:cNvSpPr/>
          <p:nvPr/>
        </p:nvSpPr>
        <p:spPr>
          <a:xfrm>
            <a:off x="571680" y="6840"/>
            <a:ext cx="482292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Types of MR images*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8" name="CustomShape 2"/>
          <p:cNvSpPr/>
          <p:nvPr/>
        </p:nvSpPr>
        <p:spPr>
          <a:xfrm>
            <a:off x="571680" y="6840"/>
            <a:ext cx="482292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Types of MR images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752040" y="857520"/>
            <a:ext cx="3015720" cy="93708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</a:t>
            </a:r>
            <a:endParaRPr lang="en-US" sz="2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(T1w)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10" name="CustomShape 4"/>
          <p:cNvSpPr/>
          <p:nvPr/>
        </p:nvSpPr>
        <p:spPr>
          <a:xfrm>
            <a:off x="6085800" y="1154520"/>
            <a:ext cx="3015720" cy="42732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11" name="CustomShape 5"/>
          <p:cNvSpPr/>
          <p:nvPr/>
        </p:nvSpPr>
        <p:spPr>
          <a:xfrm>
            <a:off x="3918240" y="2564640"/>
            <a:ext cx="2418840" cy="217152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Aim: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Structure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Feats: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Good spatial resolution.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Task free.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Slow acquisition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(~5 min full brain)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12" name="Picture 2"/>
          <p:cNvPicPr/>
          <p:nvPr/>
        </p:nvPicPr>
        <p:blipFill>
          <a:blip r:embed="rId3"/>
          <a:stretch/>
        </p:blipFill>
        <p:spPr>
          <a:xfrm>
            <a:off x="752040" y="1890360"/>
            <a:ext cx="3015720" cy="2949120"/>
          </a:xfrm>
          <a:prstGeom prst="rect">
            <a:avLst/>
          </a:prstGeom>
          <a:ln>
            <a:noFill/>
          </a:ln>
        </p:spPr>
      </p:pic>
      <p:sp>
        <p:nvSpPr>
          <p:cNvPr id="313" name="CustomShape 6"/>
          <p:cNvSpPr/>
          <p:nvPr/>
        </p:nvSpPr>
        <p:spPr>
          <a:xfrm>
            <a:off x="752040" y="4840200"/>
            <a:ext cx="3015720" cy="86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Differences in signal strength caused by different tissue types.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CustomShape 1"/>
          <p:cNvSpPr/>
          <p:nvPr/>
        </p:nvSpPr>
        <p:spPr>
          <a:xfrm>
            <a:off x="3400560" y="2540880"/>
            <a:ext cx="2418840" cy="224820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Aim: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Feats: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“Good” time resolution.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Measures blood flow.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Task sensitive.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Fast acquisition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(~2s full brain)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15" name="CustomShape 2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6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7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8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9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0" name="CustomShape 7"/>
          <p:cNvSpPr/>
          <p:nvPr/>
        </p:nvSpPr>
        <p:spPr>
          <a:xfrm>
            <a:off x="5900760" y="5258520"/>
            <a:ext cx="3015720" cy="86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Differences in signal strength caused by distortions in the magnetic field.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21" name="CustomShape 8"/>
          <p:cNvSpPr/>
          <p:nvPr/>
        </p:nvSpPr>
        <p:spPr>
          <a:xfrm>
            <a:off x="571680" y="6840"/>
            <a:ext cx="482292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Types of MR images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322" name="CustomShape 9"/>
          <p:cNvSpPr/>
          <p:nvPr/>
        </p:nvSpPr>
        <p:spPr>
          <a:xfrm>
            <a:off x="803880" y="1154520"/>
            <a:ext cx="3015720" cy="42732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23" name="CustomShape 10"/>
          <p:cNvSpPr/>
          <p:nvPr/>
        </p:nvSpPr>
        <p:spPr>
          <a:xfrm>
            <a:off x="6085800" y="886320"/>
            <a:ext cx="3015720" cy="96300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Functional images</a:t>
            </a:r>
            <a:endParaRPr lang="en-US" sz="2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(T2*)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324" name="Imagen 19"/>
          <p:cNvPicPr/>
          <p:nvPr/>
        </p:nvPicPr>
        <p:blipFill>
          <a:blip r:embed="rId3"/>
          <a:stretch/>
        </p:blipFill>
        <p:spPr>
          <a:xfrm>
            <a:off x="6229440" y="1893240"/>
            <a:ext cx="2626920" cy="3216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7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8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9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0" name="CustomShape 6"/>
          <p:cNvSpPr/>
          <p:nvPr/>
        </p:nvSpPr>
        <p:spPr>
          <a:xfrm>
            <a:off x="2039040" y="1046160"/>
            <a:ext cx="1014120" cy="5702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331" name="CustomShape 7"/>
          <p:cNvSpPr/>
          <p:nvPr/>
        </p:nvSpPr>
        <p:spPr>
          <a:xfrm>
            <a:off x="2044080" y="2620800"/>
            <a:ext cx="1014120" cy="5702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332" name="CustomShape 8"/>
          <p:cNvSpPr/>
          <p:nvPr/>
        </p:nvSpPr>
        <p:spPr>
          <a:xfrm>
            <a:off x="577440" y="3698280"/>
            <a:ext cx="4281120" cy="118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DejaVu Sans"/>
              </a:rPr>
              <a:t>How to distinguish them?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Inverse contrast! 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33" name="CustomShape 9"/>
          <p:cNvSpPr/>
          <p:nvPr/>
        </p:nvSpPr>
        <p:spPr>
          <a:xfrm>
            <a:off x="571680" y="6840"/>
            <a:ext cx="482292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Types of MR images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334" name="Picture 2"/>
          <p:cNvPicPr/>
          <p:nvPr/>
        </p:nvPicPr>
        <p:blipFill>
          <a:blip r:embed="rId3"/>
          <a:srcRect l="11759" t="5962" r="568" b="31340"/>
          <a:stretch/>
        </p:blipFill>
        <p:spPr>
          <a:xfrm>
            <a:off x="3486960" y="694800"/>
            <a:ext cx="6154920" cy="2808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Picture 2"/>
          <p:cNvPicPr/>
          <p:nvPr/>
        </p:nvPicPr>
        <p:blipFill>
          <a:blip r:embed="rId3"/>
          <a:srcRect l="11759" t="5962" r="568" b="31340"/>
          <a:stretch/>
        </p:blipFill>
        <p:spPr>
          <a:xfrm>
            <a:off x="3486960" y="694800"/>
            <a:ext cx="6154920" cy="2808360"/>
          </a:xfrm>
          <a:prstGeom prst="rect">
            <a:avLst/>
          </a:prstGeom>
          <a:ln>
            <a:noFill/>
          </a:ln>
        </p:spPr>
      </p:pic>
      <p:sp>
        <p:nvSpPr>
          <p:cNvPr id="336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7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8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9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0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" name="CustomShape 6"/>
          <p:cNvSpPr/>
          <p:nvPr/>
        </p:nvSpPr>
        <p:spPr>
          <a:xfrm>
            <a:off x="2039040" y="1046160"/>
            <a:ext cx="1014120" cy="5702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342" name="CustomShape 7"/>
          <p:cNvSpPr/>
          <p:nvPr/>
        </p:nvSpPr>
        <p:spPr>
          <a:xfrm>
            <a:off x="2044080" y="2620800"/>
            <a:ext cx="1014120" cy="5702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343" name="CustomShape 8"/>
          <p:cNvSpPr/>
          <p:nvPr/>
        </p:nvSpPr>
        <p:spPr>
          <a:xfrm>
            <a:off x="571680" y="3683880"/>
            <a:ext cx="4281120" cy="118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DejaVu Sans"/>
              </a:rPr>
              <a:t>How to distinguish them?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DejaVu Sans"/>
              </a:rPr>
              <a:t>Inverse contrast! 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344" name="CustomShape 9"/>
          <p:cNvSpPr/>
          <p:nvPr/>
        </p:nvSpPr>
        <p:spPr>
          <a:xfrm>
            <a:off x="3876480" y="4682520"/>
            <a:ext cx="2481120" cy="135000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DejaVu Sans"/>
              </a:rPr>
              <a:t>T1w: 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Grey matter – dark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White matter - bright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345" name="CustomShape 10"/>
          <p:cNvSpPr/>
          <p:nvPr/>
        </p:nvSpPr>
        <p:spPr>
          <a:xfrm>
            <a:off x="6852960" y="4682520"/>
            <a:ext cx="2481120" cy="135000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DejaVu Sans"/>
              </a:rPr>
              <a:t>T2: 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Grey matter – bright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White matter - dark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346" name="CustomShape 11"/>
          <p:cNvSpPr/>
          <p:nvPr/>
        </p:nvSpPr>
        <p:spPr>
          <a:xfrm flipV="1">
            <a:off x="5880240" y="1616040"/>
            <a:ext cx="2700720" cy="3306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F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7" name="CustomShape 12"/>
          <p:cNvSpPr/>
          <p:nvPr/>
        </p:nvSpPr>
        <p:spPr>
          <a:xfrm flipV="1">
            <a:off x="8754840" y="3131640"/>
            <a:ext cx="360" cy="1731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F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8" name="CustomShape 13"/>
          <p:cNvSpPr/>
          <p:nvPr/>
        </p:nvSpPr>
        <p:spPr>
          <a:xfrm>
            <a:off x="571680" y="6840"/>
            <a:ext cx="482292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Types of MR images</a:t>
            </a: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4882320" y="4101480"/>
            <a:ext cx="2449440" cy="926640"/>
          </a:xfrm>
          <a:prstGeom prst="rect">
            <a:avLst/>
          </a:prstGeom>
          <a:ln>
            <a:noFill/>
          </a:ln>
        </p:spPr>
      </p:pic>
      <p:sp>
        <p:nvSpPr>
          <p:cNvPr id="350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2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3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4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5" name="CustomShape 6"/>
          <p:cNvSpPr/>
          <p:nvPr/>
        </p:nvSpPr>
        <p:spPr>
          <a:xfrm>
            <a:off x="2039040" y="1046160"/>
            <a:ext cx="1014120" cy="5702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356" name="CustomShape 7"/>
          <p:cNvSpPr/>
          <p:nvPr/>
        </p:nvSpPr>
        <p:spPr>
          <a:xfrm>
            <a:off x="2044080" y="2620800"/>
            <a:ext cx="1014120" cy="5702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357" name="CustomShape 8"/>
          <p:cNvSpPr/>
          <p:nvPr/>
        </p:nvSpPr>
        <p:spPr>
          <a:xfrm>
            <a:off x="593640" y="3666600"/>
            <a:ext cx="3975840" cy="211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DejaVu Sans"/>
              </a:rPr>
              <a:t>How to distinguish them?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 have (usually) lower spatial resolution.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Gain in time resolution!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358" name="CustomShape 9"/>
          <p:cNvSpPr/>
          <p:nvPr/>
        </p:nvSpPr>
        <p:spPr>
          <a:xfrm>
            <a:off x="7484760" y="4135320"/>
            <a:ext cx="1960920" cy="2026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9" name="CustomShape 10"/>
          <p:cNvSpPr/>
          <p:nvPr/>
        </p:nvSpPr>
        <p:spPr>
          <a:xfrm>
            <a:off x="7709400" y="4026960"/>
            <a:ext cx="699120" cy="36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time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60" name="CustomShape 11"/>
          <p:cNvSpPr/>
          <p:nvPr/>
        </p:nvSpPr>
        <p:spPr>
          <a:xfrm>
            <a:off x="571680" y="6840"/>
            <a:ext cx="482292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Types of MR images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361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034600" y="425376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62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187240" y="440640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63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339520" y="45586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64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491800" y="471096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65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644440" y="486360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66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796720" y="50158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67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949000" y="516816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68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6101640" y="532080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69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6253920" y="54730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70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6406200" y="562536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71" name="Picture 2"/>
          <p:cNvPicPr/>
          <p:nvPr/>
        </p:nvPicPr>
        <p:blipFill>
          <a:blip r:embed="rId3"/>
          <a:srcRect l="11759" t="5962" r="568" b="31340"/>
          <a:stretch/>
        </p:blipFill>
        <p:spPr>
          <a:xfrm>
            <a:off x="3486960" y="694800"/>
            <a:ext cx="6154920" cy="2808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3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4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5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6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7" name="CustomShape 6"/>
          <p:cNvSpPr/>
          <p:nvPr/>
        </p:nvSpPr>
        <p:spPr>
          <a:xfrm>
            <a:off x="2039040" y="1046160"/>
            <a:ext cx="1014120" cy="5702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378" name="CustomShape 7"/>
          <p:cNvSpPr/>
          <p:nvPr/>
        </p:nvSpPr>
        <p:spPr>
          <a:xfrm>
            <a:off x="2044080" y="2620800"/>
            <a:ext cx="1014120" cy="57024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379" name="Picture 2"/>
          <p:cNvPicPr/>
          <p:nvPr/>
        </p:nvPicPr>
        <p:blipFill>
          <a:blip r:embed="rId3"/>
          <a:srcRect l="11759" t="5962" r="568" b="31340"/>
          <a:stretch/>
        </p:blipFill>
        <p:spPr>
          <a:xfrm>
            <a:off x="3486960" y="694800"/>
            <a:ext cx="6154920" cy="2808360"/>
          </a:xfrm>
          <a:prstGeom prst="rect">
            <a:avLst/>
          </a:prstGeom>
          <a:ln>
            <a:noFill/>
          </a:ln>
        </p:spPr>
      </p:pic>
      <p:sp>
        <p:nvSpPr>
          <p:cNvPr id="380" name="CustomShape 8"/>
          <p:cNvSpPr/>
          <p:nvPr/>
        </p:nvSpPr>
        <p:spPr>
          <a:xfrm>
            <a:off x="602640" y="3695760"/>
            <a:ext cx="3975840" cy="211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  <a:ea typeface="DejaVu Sans"/>
              </a:rPr>
              <a:t>How to distinguish them?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 = time to sample the entire field (to collect one brain volume).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381" name="CustomShape 9"/>
          <p:cNvSpPr/>
          <p:nvPr/>
        </p:nvSpPr>
        <p:spPr>
          <a:xfrm>
            <a:off x="7484760" y="4135320"/>
            <a:ext cx="1960920" cy="2026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2" name="CustomShape 10"/>
          <p:cNvSpPr/>
          <p:nvPr/>
        </p:nvSpPr>
        <p:spPr>
          <a:xfrm>
            <a:off x="7441920" y="3801960"/>
            <a:ext cx="699120" cy="36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time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83" name="CustomShape 11"/>
          <p:cNvSpPr/>
          <p:nvPr/>
        </p:nvSpPr>
        <p:spPr>
          <a:xfrm>
            <a:off x="7612200" y="411228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84" name="CustomShape 12"/>
          <p:cNvSpPr/>
          <p:nvPr/>
        </p:nvSpPr>
        <p:spPr>
          <a:xfrm>
            <a:off x="7764480" y="426492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85" name="CustomShape 13"/>
          <p:cNvSpPr/>
          <p:nvPr/>
        </p:nvSpPr>
        <p:spPr>
          <a:xfrm>
            <a:off x="7916760" y="441720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86" name="CustomShape 14"/>
          <p:cNvSpPr/>
          <p:nvPr/>
        </p:nvSpPr>
        <p:spPr>
          <a:xfrm>
            <a:off x="8069400" y="456948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87" name="CustomShape 15"/>
          <p:cNvSpPr/>
          <p:nvPr/>
        </p:nvSpPr>
        <p:spPr>
          <a:xfrm>
            <a:off x="8221680" y="472212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88" name="CustomShape 16"/>
          <p:cNvSpPr/>
          <p:nvPr/>
        </p:nvSpPr>
        <p:spPr>
          <a:xfrm>
            <a:off x="8373960" y="487440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89" name="CustomShape 17"/>
          <p:cNvSpPr/>
          <p:nvPr/>
        </p:nvSpPr>
        <p:spPr>
          <a:xfrm>
            <a:off x="8526600" y="502668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90" name="CustomShape 18"/>
          <p:cNvSpPr/>
          <p:nvPr/>
        </p:nvSpPr>
        <p:spPr>
          <a:xfrm>
            <a:off x="8678880" y="517932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91" name="CustomShape 19"/>
          <p:cNvSpPr/>
          <p:nvPr/>
        </p:nvSpPr>
        <p:spPr>
          <a:xfrm>
            <a:off x="8831160" y="533160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92" name="CustomShape 20"/>
          <p:cNvSpPr/>
          <p:nvPr/>
        </p:nvSpPr>
        <p:spPr>
          <a:xfrm>
            <a:off x="8983800" y="548388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93" name="CustomShape 21"/>
          <p:cNvSpPr/>
          <p:nvPr/>
        </p:nvSpPr>
        <p:spPr>
          <a:xfrm>
            <a:off x="9136080" y="563652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94" name="CustomShape 22"/>
          <p:cNvSpPr/>
          <p:nvPr/>
        </p:nvSpPr>
        <p:spPr>
          <a:xfrm>
            <a:off x="9288360" y="578880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395" name="CustomShape 23"/>
          <p:cNvSpPr/>
          <p:nvPr/>
        </p:nvSpPr>
        <p:spPr>
          <a:xfrm>
            <a:off x="571680" y="6840"/>
            <a:ext cx="482292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Types of MR images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396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4882320" y="41014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97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034600" y="425376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98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187240" y="440640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399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339520" y="45586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00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491800" y="471096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01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644440" y="486360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02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796720" y="50158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03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949000" y="516816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04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6101640" y="532080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05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6253920" y="54730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06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6406200" y="5625360"/>
            <a:ext cx="2449440" cy="926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8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9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0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1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2" name="CustomShape 6"/>
          <p:cNvSpPr/>
          <p:nvPr/>
        </p:nvSpPr>
        <p:spPr>
          <a:xfrm>
            <a:off x="906120" y="783000"/>
            <a:ext cx="7911720" cy="31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Functional runs. What are they?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Noise due to scanner drift accumulates over time so collecting images for </a:t>
            </a:r>
            <a:r>
              <a:rPr lang="en-US" sz="2000" b="0" i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too long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will cause your images to look bad.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Solution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: divide your task into shorter blocks, i.e., runs.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000000"/>
                </a:solidFill>
                <a:latin typeface="Calibri"/>
                <a:ea typeface="DejaVu Sans"/>
              </a:rPr>
              <a:t>Aprox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. run duration: ~10 minutes (adults) / ~6 minutes (children).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Max duration: 15 minutes (ideally shorter).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Run duration is often measured in </a:t>
            </a:r>
            <a:r>
              <a:rPr lang="en-US" sz="2000" b="0" i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volumes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. 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413" name="CustomShape 7"/>
          <p:cNvSpPr/>
          <p:nvPr/>
        </p:nvSpPr>
        <p:spPr>
          <a:xfrm>
            <a:off x="7306560" y="3994560"/>
            <a:ext cx="1960920" cy="2026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4" name="CustomShape 8"/>
          <p:cNvSpPr/>
          <p:nvPr/>
        </p:nvSpPr>
        <p:spPr>
          <a:xfrm>
            <a:off x="7263720" y="3660840"/>
            <a:ext cx="699120" cy="36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time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15" name="CustomShape 9"/>
          <p:cNvSpPr/>
          <p:nvPr/>
        </p:nvSpPr>
        <p:spPr>
          <a:xfrm>
            <a:off x="7434000" y="397152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16" name="CustomShape 10"/>
          <p:cNvSpPr/>
          <p:nvPr/>
        </p:nvSpPr>
        <p:spPr>
          <a:xfrm>
            <a:off x="7586640" y="412380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17" name="CustomShape 11"/>
          <p:cNvSpPr/>
          <p:nvPr/>
        </p:nvSpPr>
        <p:spPr>
          <a:xfrm>
            <a:off x="7738920" y="427644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18" name="CustomShape 12"/>
          <p:cNvSpPr/>
          <p:nvPr/>
        </p:nvSpPr>
        <p:spPr>
          <a:xfrm>
            <a:off x="7891200" y="442872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19" name="CustomShape 13"/>
          <p:cNvSpPr/>
          <p:nvPr/>
        </p:nvSpPr>
        <p:spPr>
          <a:xfrm>
            <a:off x="8043840" y="458100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20" name="CustomShape 14"/>
          <p:cNvSpPr/>
          <p:nvPr/>
        </p:nvSpPr>
        <p:spPr>
          <a:xfrm>
            <a:off x="8196120" y="473364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21" name="CustomShape 15"/>
          <p:cNvSpPr/>
          <p:nvPr/>
        </p:nvSpPr>
        <p:spPr>
          <a:xfrm>
            <a:off x="8348400" y="488592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22" name="CustomShape 16"/>
          <p:cNvSpPr/>
          <p:nvPr/>
        </p:nvSpPr>
        <p:spPr>
          <a:xfrm>
            <a:off x="8501040" y="503820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23" name="CustomShape 17"/>
          <p:cNvSpPr/>
          <p:nvPr/>
        </p:nvSpPr>
        <p:spPr>
          <a:xfrm>
            <a:off x="8653320" y="519084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24" name="CustomShape 18"/>
          <p:cNvSpPr/>
          <p:nvPr/>
        </p:nvSpPr>
        <p:spPr>
          <a:xfrm>
            <a:off x="8805600" y="534312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25" name="CustomShape 19"/>
          <p:cNvSpPr/>
          <p:nvPr/>
        </p:nvSpPr>
        <p:spPr>
          <a:xfrm>
            <a:off x="8958240" y="549540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26" name="CustomShape 20"/>
          <p:cNvSpPr/>
          <p:nvPr/>
        </p:nvSpPr>
        <p:spPr>
          <a:xfrm>
            <a:off x="9288360" y="5907240"/>
            <a:ext cx="354600" cy="251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/>
          <a:lstStyle/>
          <a:p>
            <a:pPr>
              <a:lnSpc>
                <a:spcPct val="100000"/>
              </a:lnSpc>
            </a:pPr>
            <a:r>
              <a:rPr lang="en-US" sz="1050" b="0" strike="noStrike" spc="-1">
                <a:solidFill>
                  <a:srgbClr val="000000"/>
                </a:solidFill>
                <a:latin typeface="Calibri"/>
                <a:ea typeface="DejaVu Sans"/>
              </a:rPr>
              <a:t>TR</a:t>
            </a:r>
            <a:endParaRPr lang="en-US" sz="1050" b="0" strike="noStrike" spc="-1">
              <a:latin typeface="Arial"/>
            </a:endParaRPr>
          </a:p>
        </p:txBody>
      </p:sp>
      <p:sp>
        <p:nvSpPr>
          <p:cNvPr id="427" name="CustomShape 21"/>
          <p:cNvSpPr/>
          <p:nvPr/>
        </p:nvSpPr>
        <p:spPr>
          <a:xfrm>
            <a:off x="571680" y="6840"/>
            <a:ext cx="6438600" cy="54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Types of MR images. Functional images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428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4704480" y="396072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29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4856760" y="411300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30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009400" y="42652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31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161680" y="441792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32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313960" y="457020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33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466600" y="47224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34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618880" y="487512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35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771160" y="502740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36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5923800" y="517968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37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6076080" y="5332320"/>
            <a:ext cx="2449440" cy="926640"/>
          </a:xfrm>
          <a:prstGeom prst="rect">
            <a:avLst/>
          </a:prstGeom>
          <a:ln>
            <a:noFill/>
          </a:ln>
        </p:spPr>
      </p:pic>
      <p:pic>
        <p:nvPicPr>
          <p:cNvPr id="438" name="Picture 2"/>
          <p:cNvPicPr/>
          <p:nvPr/>
        </p:nvPicPr>
        <p:blipFill>
          <a:blip r:embed="rId3"/>
          <a:srcRect l="28624" t="37253" r="898" b="30882"/>
          <a:stretch/>
        </p:blipFill>
        <p:spPr>
          <a:xfrm>
            <a:off x="6228360" y="5484600"/>
            <a:ext cx="2449440" cy="926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0" name="CustomShape 2"/>
          <p:cNvSpPr/>
          <p:nvPr/>
        </p:nvSpPr>
        <p:spPr>
          <a:xfrm>
            <a:off x="0" y="255960"/>
            <a:ext cx="990576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Part II. MR images types. Recap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41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2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3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4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5" name="CustomShape 7"/>
          <p:cNvSpPr/>
          <p:nvPr/>
        </p:nvSpPr>
        <p:spPr>
          <a:xfrm>
            <a:off x="666360" y="944280"/>
            <a:ext cx="4591080" cy="3025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Key ideas.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can be roughly grouped into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and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images.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 (usually one volume) have higher spatial resolution than functional images (usually several volumes).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 = time to collect one brain volume.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Runs = blocks of recording time.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446" name="Picture 2"/>
          <p:cNvPicPr/>
          <p:nvPr/>
        </p:nvPicPr>
        <p:blipFill>
          <a:blip r:embed="rId3"/>
          <a:srcRect l="11759" t="5962" r="568" b="31340"/>
          <a:stretch/>
        </p:blipFill>
        <p:spPr>
          <a:xfrm>
            <a:off x="5990760" y="4661640"/>
            <a:ext cx="3717720" cy="1696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8" name="CustomShape 2"/>
          <p:cNvSpPr/>
          <p:nvPr/>
        </p:nvSpPr>
        <p:spPr>
          <a:xfrm>
            <a:off x="-12240" y="2114280"/>
            <a:ext cx="990576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Part III. Image preprocessing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449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0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1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2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53" name="Picture 2"/>
          <p:cNvPicPr/>
          <p:nvPr/>
        </p:nvPicPr>
        <p:blipFill>
          <a:blip r:embed="rId3"/>
          <a:srcRect l="11759" t="5962" r="568" b="31340"/>
          <a:stretch/>
        </p:blipFill>
        <p:spPr>
          <a:xfrm>
            <a:off x="5990760" y="4661640"/>
            <a:ext cx="3717720" cy="1696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CustomShape 2"/>
          <p:cNvSpPr/>
          <p:nvPr/>
        </p:nvSpPr>
        <p:spPr>
          <a:xfrm>
            <a:off x="571680" y="684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What is this seminar for?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8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7"/>
          <p:cNvSpPr/>
          <p:nvPr/>
        </p:nvSpPr>
        <p:spPr>
          <a:xfrm>
            <a:off x="830160" y="1284480"/>
            <a:ext cx="8718120" cy="3082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The workshops will cover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</a:rPr>
              <a:t>which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 are the necessary and common steps when conducting fMRI research and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</a:rPr>
              <a:t>how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 to run them with MATLAB's SPM.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The core Philosophy of the workshop is that one of the main skills that a cognitive neuroscientist should have is the ability to judge what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</a:rPr>
              <a:t>can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 and what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</a:rPr>
              <a:t>cannot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 be done with fMRI experiments from a conceptual level. In order to acquire such a skill, one needs to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</a:rPr>
              <a:t>understand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 fMRI research , i.e., to know the basics of the technique itself and the logic behind the most common analysis.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5" name="CustomShape 2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456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7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8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9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0" name="CustomShape 7"/>
          <p:cNvSpPr/>
          <p:nvPr/>
        </p:nvSpPr>
        <p:spPr>
          <a:xfrm>
            <a:off x="555120" y="771120"/>
            <a:ext cx="7505280" cy="1719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as a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reconstruction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problem &gt; This process is never perfect.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Distortions in MR images can be grouped in two types: temporal and spatial.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1" name="Picture 4"/>
          <p:cNvPicPr/>
          <p:nvPr/>
        </p:nvPicPr>
        <p:blipFill>
          <a:blip r:embed="rId3"/>
          <a:stretch/>
        </p:blipFill>
        <p:spPr>
          <a:xfrm>
            <a:off x="4335120" y="2939400"/>
            <a:ext cx="2222280" cy="2203200"/>
          </a:xfrm>
          <a:prstGeom prst="rect">
            <a:avLst/>
          </a:prstGeom>
          <a:ln>
            <a:noFill/>
          </a:ln>
        </p:spPr>
      </p:pic>
      <p:sp>
        <p:nvSpPr>
          <p:cNvPr id="462" name="CustomShape 1"/>
          <p:cNvSpPr/>
          <p:nvPr/>
        </p:nvSpPr>
        <p:spPr>
          <a:xfrm>
            <a:off x="4343040" y="428472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C6AA42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3" name="CustomShape 2"/>
          <p:cNvSpPr/>
          <p:nvPr/>
        </p:nvSpPr>
        <p:spPr>
          <a:xfrm>
            <a:off x="4335120" y="392760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84C840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4" name="CustomShape 3"/>
          <p:cNvSpPr/>
          <p:nvPr/>
        </p:nvSpPr>
        <p:spPr>
          <a:xfrm>
            <a:off x="4327560" y="358956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2C687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5" name="CustomShape 4"/>
          <p:cNvSpPr/>
          <p:nvPr/>
        </p:nvSpPr>
        <p:spPr>
          <a:xfrm>
            <a:off x="4327560" y="325152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2A7C6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6" name="CustomShape 5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7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8" name="CustomShape 7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9" name="CustomShape 8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0" name="CustomShape 9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1" name="CustomShape 10"/>
          <p:cNvSpPr/>
          <p:nvPr/>
        </p:nvSpPr>
        <p:spPr>
          <a:xfrm>
            <a:off x="555120" y="747000"/>
            <a:ext cx="7505280" cy="1521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as a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reconstruction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problem &gt; This process is never perfect.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Distortions in MR images can be grouped in two types: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temporal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and spatial.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72" name="Picture 2"/>
          <p:cNvPicPr/>
          <p:nvPr/>
        </p:nvPicPr>
        <p:blipFill>
          <a:blip r:embed="rId4"/>
          <a:srcRect l="20282" t="458" r="9109" b="-458"/>
          <a:stretch/>
        </p:blipFill>
        <p:spPr>
          <a:xfrm rot="5400000">
            <a:off x="282240" y="3093120"/>
            <a:ext cx="3051720" cy="2080800"/>
          </a:xfrm>
          <a:prstGeom prst="rect">
            <a:avLst/>
          </a:prstGeom>
          <a:ln>
            <a:noFill/>
          </a:ln>
        </p:spPr>
      </p:pic>
      <p:sp>
        <p:nvSpPr>
          <p:cNvPr id="473" name="CustomShape 11"/>
          <p:cNvSpPr/>
          <p:nvPr/>
        </p:nvSpPr>
        <p:spPr>
          <a:xfrm>
            <a:off x="4343040" y="294120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472C4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4" name="CustomShape 12"/>
          <p:cNvSpPr/>
          <p:nvPr/>
        </p:nvSpPr>
        <p:spPr>
          <a:xfrm>
            <a:off x="7587000" y="2569320"/>
            <a:ext cx="2173680" cy="73980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Calibri"/>
                <a:ea typeface="DejaVu Sans"/>
              </a:rPr>
              <a:t>If collecting this entire volume takes 2s (TR=2s), it means that the top slice was acquired ~2 after the bottom one!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475" name="CustomShape 13"/>
          <p:cNvSpPr/>
          <p:nvPr/>
        </p:nvSpPr>
        <p:spPr>
          <a:xfrm>
            <a:off x="6829560" y="3755160"/>
            <a:ext cx="146880" cy="1411560"/>
          </a:xfrm>
          <a:prstGeom prst="rect">
            <a:avLst/>
          </a:prstGeom>
          <a:gradFill rotWithShape="0">
            <a:gsLst>
              <a:gs pos="0">
                <a:srgbClr val="4472C4"/>
              </a:gs>
              <a:gs pos="100000">
                <a:srgbClr val="42C687"/>
              </a:gs>
            </a:gsLst>
            <a:lin ang="5400000"/>
          </a:gra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6" name="CustomShape 14"/>
          <p:cNvSpPr/>
          <p:nvPr/>
        </p:nvSpPr>
        <p:spPr>
          <a:xfrm rot="5400000">
            <a:off x="6420600" y="4311720"/>
            <a:ext cx="141156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Acquisition order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77" name="CustomShape 15"/>
          <p:cNvSpPr/>
          <p:nvPr/>
        </p:nvSpPr>
        <p:spPr>
          <a:xfrm rot="5400000">
            <a:off x="6543720" y="3738960"/>
            <a:ext cx="37080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0s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78" name="CustomShape 16"/>
          <p:cNvSpPr/>
          <p:nvPr/>
        </p:nvSpPr>
        <p:spPr>
          <a:xfrm rot="5400000">
            <a:off x="6476040" y="4906800"/>
            <a:ext cx="49212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79" name="CustomShape 17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480" name="CustomShape 18"/>
          <p:cNvSpPr/>
          <p:nvPr/>
        </p:nvSpPr>
        <p:spPr>
          <a:xfrm>
            <a:off x="2934720" y="3913200"/>
            <a:ext cx="1234080" cy="266400"/>
          </a:xfrm>
          <a:custGeom>
            <a:avLst/>
            <a:gdLst/>
            <a:ahLst/>
            <a:cxnLst/>
            <a:rect l="0" t="0" r="r" b="b"/>
            <a:pathLst>
              <a:path w="3430" h="742">
                <a:moveTo>
                  <a:pt x="0" y="185"/>
                </a:moveTo>
                <a:lnTo>
                  <a:pt x="2508" y="185"/>
                </a:lnTo>
                <a:lnTo>
                  <a:pt x="2508" y="0"/>
                </a:lnTo>
                <a:lnTo>
                  <a:pt x="3429" y="370"/>
                </a:lnTo>
                <a:lnTo>
                  <a:pt x="2508" y="741"/>
                </a:lnTo>
                <a:lnTo>
                  <a:pt x="2508" y="555"/>
                </a:lnTo>
                <a:lnTo>
                  <a:pt x="0" y="555"/>
                </a:lnTo>
                <a:lnTo>
                  <a:pt x="0" y="185"/>
                </a:lnTo>
              </a:path>
            </a:pathLst>
          </a:custGeom>
          <a:noFill/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Picture 4"/>
          <p:cNvPicPr/>
          <p:nvPr/>
        </p:nvPicPr>
        <p:blipFill>
          <a:blip r:embed="rId3"/>
          <a:srcRect t="67876" b="17045"/>
          <a:stretch/>
        </p:blipFill>
        <p:spPr>
          <a:xfrm>
            <a:off x="5032800" y="4512240"/>
            <a:ext cx="2222280" cy="333000"/>
          </a:xfrm>
          <a:prstGeom prst="rect">
            <a:avLst/>
          </a:prstGeom>
          <a:ln>
            <a:noFill/>
          </a:ln>
        </p:spPr>
      </p:pic>
      <p:pic>
        <p:nvPicPr>
          <p:cNvPr id="482" name="Picture 4"/>
          <p:cNvPicPr/>
          <p:nvPr/>
        </p:nvPicPr>
        <p:blipFill>
          <a:blip r:embed="rId3"/>
          <a:srcRect t="83002"/>
          <a:stretch/>
        </p:blipFill>
        <p:spPr>
          <a:xfrm>
            <a:off x="5213880" y="4859280"/>
            <a:ext cx="2222280" cy="375120"/>
          </a:xfrm>
          <a:prstGeom prst="rect">
            <a:avLst/>
          </a:prstGeom>
          <a:ln>
            <a:noFill/>
          </a:ln>
        </p:spPr>
      </p:pic>
      <p:pic>
        <p:nvPicPr>
          <p:cNvPr id="483" name="Picture 4"/>
          <p:cNvPicPr/>
          <p:nvPr/>
        </p:nvPicPr>
        <p:blipFill>
          <a:blip r:embed="rId3"/>
          <a:srcRect b="58745"/>
          <a:stretch/>
        </p:blipFill>
        <p:spPr>
          <a:xfrm>
            <a:off x="4299120" y="2939400"/>
            <a:ext cx="2222280" cy="909360"/>
          </a:xfrm>
          <a:prstGeom prst="rect">
            <a:avLst/>
          </a:prstGeom>
          <a:ln>
            <a:noFill/>
          </a:ln>
        </p:spPr>
      </p:pic>
      <p:sp>
        <p:nvSpPr>
          <p:cNvPr id="484" name="CustomShape 1"/>
          <p:cNvSpPr/>
          <p:nvPr/>
        </p:nvSpPr>
        <p:spPr>
          <a:xfrm>
            <a:off x="5205960" y="434556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C6AA42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5" name="CustomShape 2"/>
          <p:cNvSpPr/>
          <p:nvPr/>
        </p:nvSpPr>
        <p:spPr>
          <a:xfrm>
            <a:off x="5030640" y="392760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84C840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86" name="Picture 4"/>
          <p:cNvPicPr/>
          <p:nvPr/>
        </p:nvPicPr>
        <p:blipFill>
          <a:blip r:embed="rId3"/>
          <a:srcRect t="52669" b="32252"/>
          <a:stretch/>
        </p:blipFill>
        <p:spPr>
          <a:xfrm>
            <a:off x="4832640" y="4155120"/>
            <a:ext cx="2222280" cy="333000"/>
          </a:xfrm>
          <a:prstGeom prst="rect">
            <a:avLst/>
          </a:prstGeom>
          <a:ln>
            <a:noFill/>
          </a:ln>
        </p:spPr>
      </p:pic>
      <p:pic>
        <p:nvPicPr>
          <p:cNvPr id="487" name="Picture 4"/>
          <p:cNvPicPr/>
          <p:nvPr/>
        </p:nvPicPr>
        <p:blipFill>
          <a:blip r:embed="rId3"/>
          <a:srcRect t="40143" b="46991"/>
          <a:stretch/>
        </p:blipFill>
        <p:spPr>
          <a:xfrm>
            <a:off x="4701960" y="3842280"/>
            <a:ext cx="2222280" cy="284040"/>
          </a:xfrm>
          <a:prstGeom prst="rect">
            <a:avLst/>
          </a:prstGeom>
          <a:ln>
            <a:noFill/>
          </a:ln>
        </p:spPr>
      </p:pic>
      <p:sp>
        <p:nvSpPr>
          <p:cNvPr id="488" name="CustomShape 3"/>
          <p:cNvSpPr/>
          <p:nvPr/>
        </p:nvSpPr>
        <p:spPr>
          <a:xfrm>
            <a:off x="4832640" y="358956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2C687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9" name="CustomShape 4"/>
          <p:cNvSpPr/>
          <p:nvPr/>
        </p:nvSpPr>
        <p:spPr>
          <a:xfrm>
            <a:off x="4505040" y="325152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2A7C6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0" name="CustomShape 5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1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2" name="CustomShape 7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3" name="CustomShape 8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4" name="CustomShape 9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5" name="CustomShape 10"/>
          <p:cNvSpPr/>
          <p:nvPr/>
        </p:nvSpPr>
        <p:spPr>
          <a:xfrm>
            <a:off x="555120" y="746640"/>
            <a:ext cx="7505280" cy="1521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as a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reconstruction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problem &gt; This process is never perfect.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Distortions in MR images can be grouped in two types: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temporal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and spatial.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96" name="CustomShape 11"/>
          <p:cNvSpPr/>
          <p:nvPr/>
        </p:nvSpPr>
        <p:spPr>
          <a:xfrm>
            <a:off x="4306680" y="294120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472C4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7" name="CustomShape 12"/>
          <p:cNvSpPr/>
          <p:nvPr/>
        </p:nvSpPr>
        <p:spPr>
          <a:xfrm>
            <a:off x="8035560" y="3755160"/>
            <a:ext cx="146880" cy="1411560"/>
          </a:xfrm>
          <a:prstGeom prst="rect">
            <a:avLst/>
          </a:prstGeom>
          <a:gradFill rotWithShape="0">
            <a:gsLst>
              <a:gs pos="0">
                <a:srgbClr val="4472C4"/>
              </a:gs>
              <a:gs pos="100000">
                <a:srgbClr val="42C687"/>
              </a:gs>
            </a:gsLst>
            <a:lin ang="5400000"/>
          </a:gra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8" name="CustomShape 13"/>
          <p:cNvSpPr/>
          <p:nvPr/>
        </p:nvSpPr>
        <p:spPr>
          <a:xfrm rot="5400000">
            <a:off x="7626600" y="4311720"/>
            <a:ext cx="141156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Acquisition order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99" name="CustomShape 14"/>
          <p:cNvSpPr/>
          <p:nvPr/>
        </p:nvSpPr>
        <p:spPr>
          <a:xfrm>
            <a:off x="2934720" y="3913200"/>
            <a:ext cx="1234080" cy="266400"/>
          </a:xfrm>
          <a:custGeom>
            <a:avLst/>
            <a:gdLst/>
            <a:ahLst/>
            <a:cxnLst/>
            <a:rect l="0" t="0" r="r" b="b"/>
            <a:pathLst>
              <a:path w="3430" h="742">
                <a:moveTo>
                  <a:pt x="0" y="185"/>
                </a:moveTo>
                <a:lnTo>
                  <a:pt x="2508" y="185"/>
                </a:lnTo>
                <a:lnTo>
                  <a:pt x="2508" y="0"/>
                </a:lnTo>
                <a:lnTo>
                  <a:pt x="3429" y="370"/>
                </a:lnTo>
                <a:lnTo>
                  <a:pt x="2508" y="741"/>
                </a:lnTo>
                <a:lnTo>
                  <a:pt x="2508" y="555"/>
                </a:lnTo>
                <a:lnTo>
                  <a:pt x="0" y="555"/>
                </a:lnTo>
                <a:lnTo>
                  <a:pt x="0" y="185"/>
                </a:lnTo>
              </a:path>
            </a:pathLst>
          </a:custGeom>
          <a:noFill/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0" name="CustomShape 15"/>
          <p:cNvSpPr/>
          <p:nvPr/>
        </p:nvSpPr>
        <p:spPr>
          <a:xfrm>
            <a:off x="7550640" y="2569320"/>
            <a:ext cx="2173680" cy="73980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Calibri"/>
                <a:ea typeface="DejaVu Sans"/>
              </a:rPr>
              <a:t>If collecting this entire volume takes 2s (TR=2s), it means that the bottom slice was acquired ~2 after the top one!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01" name="CustomShape 16"/>
          <p:cNvSpPr/>
          <p:nvPr/>
        </p:nvSpPr>
        <p:spPr>
          <a:xfrm rot="5400000">
            <a:off x="7749720" y="3738960"/>
            <a:ext cx="37080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0s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02" name="CustomShape 17"/>
          <p:cNvSpPr/>
          <p:nvPr/>
        </p:nvSpPr>
        <p:spPr>
          <a:xfrm rot="5400000">
            <a:off x="7682040" y="4906800"/>
            <a:ext cx="49212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03" name="CustomShape 18"/>
          <p:cNvSpPr/>
          <p:nvPr/>
        </p:nvSpPr>
        <p:spPr>
          <a:xfrm>
            <a:off x="4314240" y="5390640"/>
            <a:ext cx="3116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48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4" name="CustomShape 19"/>
          <p:cNvSpPr/>
          <p:nvPr/>
        </p:nvSpPr>
        <p:spPr>
          <a:xfrm>
            <a:off x="4306680" y="5155920"/>
            <a:ext cx="533160" cy="22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Calibri"/>
                <a:ea typeface="DejaVu Sans"/>
              </a:rPr>
              <a:t>Time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05" name="CustomShape 20"/>
          <p:cNvSpPr/>
          <p:nvPr/>
        </p:nvSpPr>
        <p:spPr>
          <a:xfrm>
            <a:off x="4319280" y="5384160"/>
            <a:ext cx="37080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0s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06" name="CustomShape 21"/>
          <p:cNvSpPr/>
          <p:nvPr/>
        </p:nvSpPr>
        <p:spPr>
          <a:xfrm>
            <a:off x="7062480" y="5390640"/>
            <a:ext cx="48780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07" name="CustomShape 22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508" name="Picture 2"/>
          <p:cNvPicPr/>
          <p:nvPr/>
        </p:nvPicPr>
        <p:blipFill>
          <a:blip r:embed="rId4"/>
          <a:srcRect l="20282" t="458" r="9109" b="-458"/>
          <a:stretch/>
        </p:blipFill>
        <p:spPr>
          <a:xfrm rot="5400000">
            <a:off x="282240" y="3093120"/>
            <a:ext cx="3051720" cy="2080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Picture 4"/>
          <p:cNvPicPr/>
          <p:nvPr/>
        </p:nvPicPr>
        <p:blipFill>
          <a:blip r:embed="rId3"/>
          <a:srcRect t="67876" b="17045"/>
          <a:stretch/>
        </p:blipFill>
        <p:spPr>
          <a:xfrm>
            <a:off x="1744560" y="4561920"/>
            <a:ext cx="2222280" cy="333000"/>
          </a:xfrm>
          <a:prstGeom prst="rect">
            <a:avLst/>
          </a:prstGeom>
          <a:ln>
            <a:noFill/>
          </a:ln>
        </p:spPr>
      </p:pic>
      <p:pic>
        <p:nvPicPr>
          <p:cNvPr id="510" name="Picture 4"/>
          <p:cNvPicPr/>
          <p:nvPr/>
        </p:nvPicPr>
        <p:blipFill>
          <a:blip r:embed="rId3"/>
          <a:srcRect t="83002"/>
          <a:stretch/>
        </p:blipFill>
        <p:spPr>
          <a:xfrm>
            <a:off x="1925280" y="4908960"/>
            <a:ext cx="2222280" cy="375120"/>
          </a:xfrm>
          <a:prstGeom prst="rect">
            <a:avLst/>
          </a:prstGeom>
          <a:ln>
            <a:noFill/>
          </a:ln>
        </p:spPr>
      </p:pic>
      <p:pic>
        <p:nvPicPr>
          <p:cNvPr id="511" name="Picture 4"/>
          <p:cNvPicPr/>
          <p:nvPr/>
        </p:nvPicPr>
        <p:blipFill>
          <a:blip r:embed="rId3"/>
          <a:srcRect b="58745"/>
          <a:stretch/>
        </p:blipFill>
        <p:spPr>
          <a:xfrm>
            <a:off x="1010520" y="2989440"/>
            <a:ext cx="2222280" cy="909360"/>
          </a:xfrm>
          <a:prstGeom prst="rect">
            <a:avLst/>
          </a:prstGeom>
          <a:ln>
            <a:noFill/>
          </a:ln>
        </p:spPr>
      </p:pic>
      <p:sp>
        <p:nvSpPr>
          <p:cNvPr id="512" name="CustomShape 1"/>
          <p:cNvSpPr/>
          <p:nvPr/>
        </p:nvSpPr>
        <p:spPr>
          <a:xfrm>
            <a:off x="1917360" y="439524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C6AA42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3" name="CustomShape 2"/>
          <p:cNvSpPr/>
          <p:nvPr/>
        </p:nvSpPr>
        <p:spPr>
          <a:xfrm>
            <a:off x="1742040" y="397728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84C840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14" name="Picture 4"/>
          <p:cNvPicPr/>
          <p:nvPr/>
        </p:nvPicPr>
        <p:blipFill>
          <a:blip r:embed="rId3"/>
          <a:srcRect t="52669" b="32252"/>
          <a:stretch/>
        </p:blipFill>
        <p:spPr>
          <a:xfrm>
            <a:off x="1544040" y="4204800"/>
            <a:ext cx="2222280" cy="333000"/>
          </a:xfrm>
          <a:prstGeom prst="rect">
            <a:avLst/>
          </a:prstGeom>
          <a:ln>
            <a:noFill/>
          </a:ln>
        </p:spPr>
      </p:pic>
      <p:pic>
        <p:nvPicPr>
          <p:cNvPr id="515" name="Picture 4"/>
          <p:cNvPicPr/>
          <p:nvPr/>
        </p:nvPicPr>
        <p:blipFill>
          <a:blip r:embed="rId3"/>
          <a:srcRect t="40143" b="46991"/>
          <a:stretch/>
        </p:blipFill>
        <p:spPr>
          <a:xfrm>
            <a:off x="1413360" y="3892320"/>
            <a:ext cx="2222280" cy="284040"/>
          </a:xfrm>
          <a:prstGeom prst="rect">
            <a:avLst/>
          </a:prstGeom>
          <a:ln>
            <a:noFill/>
          </a:ln>
        </p:spPr>
      </p:pic>
      <p:sp>
        <p:nvSpPr>
          <p:cNvPr id="516" name="CustomShape 3"/>
          <p:cNvSpPr/>
          <p:nvPr/>
        </p:nvSpPr>
        <p:spPr>
          <a:xfrm>
            <a:off x="1544040" y="363924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2C687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7" name="CustomShape 4"/>
          <p:cNvSpPr/>
          <p:nvPr/>
        </p:nvSpPr>
        <p:spPr>
          <a:xfrm>
            <a:off x="1216440" y="330120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2A7C6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8" name="CustomShape 5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9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0" name="CustomShape 7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1" name="CustomShape 8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2" name="CustomShape 9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3" name="CustomShape 10"/>
          <p:cNvSpPr/>
          <p:nvPr/>
        </p:nvSpPr>
        <p:spPr>
          <a:xfrm>
            <a:off x="1018440" y="299124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472C4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4" name="CustomShape 11"/>
          <p:cNvSpPr/>
          <p:nvPr/>
        </p:nvSpPr>
        <p:spPr>
          <a:xfrm>
            <a:off x="7927200" y="3746520"/>
            <a:ext cx="146880" cy="1411560"/>
          </a:xfrm>
          <a:prstGeom prst="rect">
            <a:avLst/>
          </a:prstGeom>
          <a:gradFill rotWithShape="0">
            <a:gsLst>
              <a:gs pos="0">
                <a:srgbClr val="4472C4"/>
              </a:gs>
              <a:gs pos="100000">
                <a:srgbClr val="42C687"/>
              </a:gs>
            </a:gsLst>
            <a:lin ang="5400000"/>
          </a:gra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5" name="CustomShape 12"/>
          <p:cNvSpPr/>
          <p:nvPr/>
        </p:nvSpPr>
        <p:spPr>
          <a:xfrm rot="5400000">
            <a:off x="7518240" y="4303080"/>
            <a:ext cx="141156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Acquisition order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26" name="CustomShape 13"/>
          <p:cNvSpPr/>
          <p:nvPr/>
        </p:nvSpPr>
        <p:spPr>
          <a:xfrm>
            <a:off x="3892320" y="3952800"/>
            <a:ext cx="1234080" cy="266400"/>
          </a:xfrm>
          <a:custGeom>
            <a:avLst/>
            <a:gdLst/>
            <a:ahLst/>
            <a:cxnLst/>
            <a:rect l="0" t="0" r="r" b="b"/>
            <a:pathLst>
              <a:path w="3430" h="742">
                <a:moveTo>
                  <a:pt x="0" y="185"/>
                </a:moveTo>
                <a:lnTo>
                  <a:pt x="2508" y="185"/>
                </a:lnTo>
                <a:lnTo>
                  <a:pt x="2508" y="0"/>
                </a:lnTo>
                <a:lnTo>
                  <a:pt x="3429" y="370"/>
                </a:lnTo>
                <a:lnTo>
                  <a:pt x="2508" y="741"/>
                </a:lnTo>
                <a:lnTo>
                  <a:pt x="2508" y="555"/>
                </a:lnTo>
                <a:lnTo>
                  <a:pt x="0" y="555"/>
                </a:lnTo>
                <a:lnTo>
                  <a:pt x="0" y="185"/>
                </a:lnTo>
              </a:path>
            </a:pathLst>
          </a:custGeom>
          <a:noFill/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7" name="CustomShape 14"/>
          <p:cNvSpPr/>
          <p:nvPr/>
        </p:nvSpPr>
        <p:spPr>
          <a:xfrm>
            <a:off x="3315600" y="2474640"/>
            <a:ext cx="2217240" cy="30096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Slice time correction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28" name="CustomShape 15"/>
          <p:cNvSpPr/>
          <p:nvPr/>
        </p:nvSpPr>
        <p:spPr>
          <a:xfrm rot="5400000">
            <a:off x="7641720" y="3730320"/>
            <a:ext cx="37080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0s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29" name="CustomShape 16"/>
          <p:cNvSpPr/>
          <p:nvPr/>
        </p:nvSpPr>
        <p:spPr>
          <a:xfrm rot="5400000">
            <a:off x="7573680" y="4898160"/>
            <a:ext cx="49212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30" name="CustomShape 17"/>
          <p:cNvSpPr/>
          <p:nvPr/>
        </p:nvSpPr>
        <p:spPr>
          <a:xfrm>
            <a:off x="980640" y="5519160"/>
            <a:ext cx="3116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6480">
            <a:solidFill>
              <a:srgbClr val="00000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1" name="CustomShape 18"/>
          <p:cNvSpPr/>
          <p:nvPr/>
        </p:nvSpPr>
        <p:spPr>
          <a:xfrm>
            <a:off x="973080" y="5284800"/>
            <a:ext cx="533160" cy="22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Calibri"/>
                <a:ea typeface="DejaVu Sans"/>
              </a:rPr>
              <a:t>Time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32" name="CustomShape 19"/>
          <p:cNvSpPr/>
          <p:nvPr/>
        </p:nvSpPr>
        <p:spPr>
          <a:xfrm>
            <a:off x="985680" y="5512680"/>
            <a:ext cx="37080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0s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33" name="CustomShape 20"/>
          <p:cNvSpPr/>
          <p:nvPr/>
        </p:nvSpPr>
        <p:spPr>
          <a:xfrm>
            <a:off x="3728880" y="5519160"/>
            <a:ext cx="487800" cy="298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TRs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534" name="Picture 4"/>
          <p:cNvPicPr/>
          <p:nvPr/>
        </p:nvPicPr>
        <p:blipFill>
          <a:blip r:embed="rId3"/>
          <a:stretch/>
        </p:blipFill>
        <p:spPr>
          <a:xfrm>
            <a:off x="5416200" y="2995200"/>
            <a:ext cx="2222280" cy="2203200"/>
          </a:xfrm>
          <a:prstGeom prst="rect">
            <a:avLst/>
          </a:prstGeom>
          <a:ln>
            <a:noFill/>
          </a:ln>
        </p:spPr>
      </p:pic>
      <p:sp>
        <p:nvSpPr>
          <p:cNvPr id="535" name="CustomShape 21"/>
          <p:cNvSpPr/>
          <p:nvPr/>
        </p:nvSpPr>
        <p:spPr>
          <a:xfrm>
            <a:off x="5423760" y="434016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C6AA42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6" name="CustomShape 22"/>
          <p:cNvSpPr/>
          <p:nvPr/>
        </p:nvSpPr>
        <p:spPr>
          <a:xfrm>
            <a:off x="5416200" y="398304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84C840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7" name="CustomShape 23"/>
          <p:cNvSpPr/>
          <p:nvPr/>
        </p:nvSpPr>
        <p:spPr>
          <a:xfrm>
            <a:off x="5408280" y="364500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2C687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8" name="CustomShape 24"/>
          <p:cNvSpPr/>
          <p:nvPr/>
        </p:nvSpPr>
        <p:spPr>
          <a:xfrm>
            <a:off x="5408280" y="330696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2A7C6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9" name="CustomShape 25"/>
          <p:cNvSpPr/>
          <p:nvPr/>
        </p:nvSpPr>
        <p:spPr>
          <a:xfrm>
            <a:off x="5423760" y="2997000"/>
            <a:ext cx="2217240" cy="882360"/>
          </a:xfrm>
          <a:custGeom>
            <a:avLst/>
            <a:gdLst/>
            <a:ahLst/>
            <a:cxnLst/>
            <a:rect l="l" t="t" r="r" b="b"/>
            <a:pathLst>
              <a:path w="2217420" h="882549">
                <a:moveTo>
                  <a:pt x="533400" y="874912"/>
                </a:moveTo>
                <a:cubicBezTo>
                  <a:pt x="558800" y="877452"/>
                  <a:pt x="640050" y="869101"/>
                  <a:pt x="693420" y="867292"/>
                </a:cubicBezTo>
                <a:cubicBezTo>
                  <a:pt x="998545" y="856949"/>
                  <a:pt x="890754" y="890414"/>
                  <a:pt x="1005840" y="852052"/>
                </a:cubicBezTo>
                <a:lnTo>
                  <a:pt x="1539240" y="867292"/>
                </a:lnTo>
                <a:lnTo>
                  <a:pt x="1805940" y="874912"/>
                </a:lnTo>
                <a:cubicBezTo>
                  <a:pt x="1826260" y="877452"/>
                  <a:pt x="1846422" y="882532"/>
                  <a:pt x="1866900" y="882532"/>
                </a:cubicBezTo>
                <a:cubicBezTo>
                  <a:pt x="2080673" y="882532"/>
                  <a:pt x="2055840" y="883679"/>
                  <a:pt x="2186940" y="867292"/>
                </a:cubicBezTo>
                <a:cubicBezTo>
                  <a:pt x="2207260" y="874065"/>
                  <a:pt x="2217420" y="885919"/>
                  <a:pt x="2217420" y="852052"/>
                </a:cubicBezTo>
                <a:cubicBezTo>
                  <a:pt x="2217420" y="758038"/>
                  <a:pt x="2216831" y="663863"/>
                  <a:pt x="2209800" y="570112"/>
                </a:cubicBezTo>
                <a:cubicBezTo>
                  <a:pt x="2207798" y="543421"/>
                  <a:pt x="2187730" y="547647"/>
                  <a:pt x="2171700" y="539632"/>
                </a:cubicBezTo>
                <a:cubicBezTo>
                  <a:pt x="2163509" y="535536"/>
                  <a:pt x="2156460" y="529472"/>
                  <a:pt x="2148840" y="524392"/>
                </a:cubicBezTo>
                <a:cubicBezTo>
                  <a:pt x="2108200" y="463432"/>
                  <a:pt x="2161540" y="537092"/>
                  <a:pt x="2110740" y="486292"/>
                </a:cubicBezTo>
                <a:cubicBezTo>
                  <a:pt x="2104264" y="479816"/>
                  <a:pt x="2102392" y="469463"/>
                  <a:pt x="2095500" y="463432"/>
                </a:cubicBezTo>
                <a:cubicBezTo>
                  <a:pt x="2081716" y="451371"/>
                  <a:pt x="2065020" y="443112"/>
                  <a:pt x="2049780" y="432952"/>
                </a:cubicBezTo>
                <a:lnTo>
                  <a:pt x="2026920" y="417712"/>
                </a:lnTo>
                <a:lnTo>
                  <a:pt x="2004060" y="402472"/>
                </a:lnTo>
                <a:cubicBezTo>
                  <a:pt x="1981456" y="334659"/>
                  <a:pt x="2024084" y="446951"/>
                  <a:pt x="1950720" y="349132"/>
                </a:cubicBezTo>
                <a:cubicBezTo>
                  <a:pt x="1906913" y="290723"/>
                  <a:pt x="1949569" y="340553"/>
                  <a:pt x="1905000" y="303412"/>
                </a:cubicBezTo>
                <a:cubicBezTo>
                  <a:pt x="1846328" y="254519"/>
                  <a:pt x="1916037" y="303150"/>
                  <a:pt x="1859280" y="265312"/>
                </a:cubicBezTo>
                <a:cubicBezTo>
                  <a:pt x="1842655" y="215436"/>
                  <a:pt x="1865745" y="264388"/>
                  <a:pt x="1828800" y="234832"/>
                </a:cubicBezTo>
                <a:cubicBezTo>
                  <a:pt x="1821649" y="229111"/>
                  <a:pt x="1819644" y="218817"/>
                  <a:pt x="1813560" y="211972"/>
                </a:cubicBezTo>
                <a:cubicBezTo>
                  <a:pt x="1799241" y="195863"/>
                  <a:pt x="1779795" y="184185"/>
                  <a:pt x="1767840" y="166252"/>
                </a:cubicBezTo>
                <a:lnTo>
                  <a:pt x="1737360" y="120532"/>
                </a:lnTo>
                <a:cubicBezTo>
                  <a:pt x="1732280" y="112912"/>
                  <a:pt x="1730808" y="100568"/>
                  <a:pt x="1722120" y="97672"/>
                </a:cubicBezTo>
                <a:cubicBezTo>
                  <a:pt x="1698471" y="89789"/>
                  <a:pt x="1692320" y="88936"/>
                  <a:pt x="1668780" y="74812"/>
                </a:cubicBezTo>
                <a:cubicBezTo>
                  <a:pt x="1653074" y="65388"/>
                  <a:pt x="1640436" y="50124"/>
                  <a:pt x="1623060" y="44332"/>
                </a:cubicBezTo>
                <a:lnTo>
                  <a:pt x="1554480" y="21472"/>
                </a:lnTo>
                <a:lnTo>
                  <a:pt x="1531620" y="13852"/>
                </a:lnTo>
                <a:lnTo>
                  <a:pt x="1508760" y="6232"/>
                </a:lnTo>
                <a:cubicBezTo>
                  <a:pt x="1348506" y="32941"/>
                  <a:pt x="1526361" y="5514"/>
                  <a:pt x="1135380" y="21472"/>
                </a:cubicBezTo>
                <a:cubicBezTo>
                  <a:pt x="1119943" y="22102"/>
                  <a:pt x="1104900" y="26552"/>
                  <a:pt x="1089660" y="29092"/>
                </a:cubicBezTo>
                <a:lnTo>
                  <a:pt x="883920" y="21472"/>
                </a:lnTo>
                <a:cubicBezTo>
                  <a:pt x="257510" y="10083"/>
                  <a:pt x="457851" y="-20547"/>
                  <a:pt x="205740" y="21472"/>
                </a:cubicBezTo>
                <a:cubicBezTo>
                  <a:pt x="202382" y="21285"/>
                  <a:pt x="54395" y="4070"/>
                  <a:pt x="15240" y="21472"/>
                </a:cubicBezTo>
                <a:cubicBezTo>
                  <a:pt x="6871" y="25191"/>
                  <a:pt x="5080" y="36712"/>
                  <a:pt x="0" y="44332"/>
                </a:cubicBezTo>
                <a:cubicBezTo>
                  <a:pt x="43676" y="109846"/>
                  <a:pt x="-8688" y="26956"/>
                  <a:pt x="22860" y="90052"/>
                </a:cubicBezTo>
                <a:cubicBezTo>
                  <a:pt x="26956" y="98243"/>
                  <a:pt x="33020" y="105292"/>
                  <a:pt x="38100" y="112912"/>
                </a:cubicBezTo>
                <a:cubicBezTo>
                  <a:pt x="35560" y="125612"/>
                  <a:pt x="30480" y="138060"/>
                  <a:pt x="30480" y="151012"/>
                </a:cubicBezTo>
                <a:cubicBezTo>
                  <a:pt x="30480" y="206950"/>
                  <a:pt x="28267" y="263585"/>
                  <a:pt x="38100" y="318652"/>
                </a:cubicBezTo>
                <a:cubicBezTo>
                  <a:pt x="43244" y="347460"/>
                  <a:pt x="88836" y="386364"/>
                  <a:pt x="114300" y="394852"/>
                </a:cubicBezTo>
                <a:cubicBezTo>
                  <a:pt x="121920" y="397392"/>
                  <a:pt x="129976" y="398880"/>
                  <a:pt x="137160" y="402472"/>
                </a:cubicBezTo>
                <a:cubicBezTo>
                  <a:pt x="145351" y="406568"/>
                  <a:pt x="152400" y="412632"/>
                  <a:pt x="160020" y="417712"/>
                </a:cubicBezTo>
                <a:cubicBezTo>
                  <a:pt x="168673" y="430692"/>
                  <a:pt x="188668" y="461600"/>
                  <a:pt x="198120" y="471052"/>
                </a:cubicBezTo>
                <a:cubicBezTo>
                  <a:pt x="204596" y="477528"/>
                  <a:pt x="213360" y="481212"/>
                  <a:pt x="220980" y="486292"/>
                </a:cubicBezTo>
                <a:cubicBezTo>
                  <a:pt x="241300" y="547252"/>
                  <a:pt x="210820" y="476132"/>
                  <a:pt x="251460" y="516772"/>
                </a:cubicBezTo>
                <a:cubicBezTo>
                  <a:pt x="257140" y="522452"/>
                  <a:pt x="253400" y="533952"/>
                  <a:pt x="259080" y="539632"/>
                </a:cubicBezTo>
                <a:cubicBezTo>
                  <a:pt x="264760" y="545312"/>
                  <a:pt x="274756" y="543660"/>
                  <a:pt x="281940" y="547252"/>
                </a:cubicBezTo>
                <a:cubicBezTo>
                  <a:pt x="290131" y="551348"/>
                  <a:pt x="297180" y="557412"/>
                  <a:pt x="304800" y="562492"/>
                </a:cubicBezTo>
                <a:cubicBezTo>
                  <a:pt x="319635" y="606996"/>
                  <a:pt x="300813" y="566125"/>
                  <a:pt x="335280" y="600592"/>
                </a:cubicBezTo>
                <a:cubicBezTo>
                  <a:pt x="341756" y="607068"/>
                  <a:pt x="344044" y="616976"/>
                  <a:pt x="350520" y="623452"/>
                </a:cubicBezTo>
                <a:cubicBezTo>
                  <a:pt x="356996" y="629928"/>
                  <a:pt x="366345" y="632829"/>
                  <a:pt x="373380" y="638692"/>
                </a:cubicBezTo>
                <a:cubicBezTo>
                  <a:pt x="432052" y="687585"/>
                  <a:pt x="362343" y="638954"/>
                  <a:pt x="419100" y="676792"/>
                </a:cubicBezTo>
                <a:cubicBezTo>
                  <a:pt x="433673" y="720511"/>
                  <a:pt x="416284" y="679703"/>
                  <a:pt x="449580" y="722512"/>
                </a:cubicBezTo>
                <a:cubicBezTo>
                  <a:pt x="497449" y="784058"/>
                  <a:pt x="458665" y="753969"/>
                  <a:pt x="502920" y="783472"/>
                </a:cubicBezTo>
                <a:cubicBezTo>
                  <a:pt x="510861" y="807294"/>
                  <a:pt x="518561" y="837080"/>
                  <a:pt x="541020" y="852052"/>
                </a:cubicBezTo>
                <a:cubicBezTo>
                  <a:pt x="565993" y="868701"/>
                  <a:pt x="508000" y="872372"/>
                  <a:pt x="533400" y="874912"/>
                </a:cubicBezTo>
                <a:close/>
              </a:path>
            </a:pathLst>
          </a:custGeom>
          <a:solidFill>
            <a:srgbClr val="4472C4">
              <a:alpha val="39000"/>
            </a:srgbClr>
          </a:solidFill>
          <a:ln w="12600">
            <a:solidFill>
              <a:srgbClr val="2F528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0" name="CustomShape 26"/>
          <p:cNvSpPr/>
          <p:nvPr/>
        </p:nvSpPr>
        <p:spPr>
          <a:xfrm>
            <a:off x="555120" y="746640"/>
            <a:ext cx="7505280" cy="1521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as a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reconstruction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problem &gt; This process is never perfect.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Distortions in MR images can be grouped in two types: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temporal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and spatial.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41" name="CustomShape 27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3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4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5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6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7" name="CustomShape 6"/>
          <p:cNvSpPr/>
          <p:nvPr/>
        </p:nvSpPr>
        <p:spPr>
          <a:xfrm>
            <a:off x="575640" y="742320"/>
            <a:ext cx="7505280" cy="1521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as a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reconstruction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problem &gt; This process is never perfect.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Distortions in MR images can be grouped in two types: temporal and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spatial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48" name="CustomShape 7"/>
          <p:cNvSpPr/>
          <p:nvPr/>
        </p:nvSpPr>
        <p:spPr>
          <a:xfrm>
            <a:off x="713880" y="2581200"/>
            <a:ext cx="3840120" cy="30096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Magnetic field inhomogeneities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49" name="CustomShape 8"/>
          <p:cNvSpPr/>
          <p:nvPr/>
        </p:nvSpPr>
        <p:spPr>
          <a:xfrm>
            <a:off x="5048280" y="2440440"/>
            <a:ext cx="4845240" cy="988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lang="en-US" sz="1000" b="0" strike="noStrike" spc="-1">
                <a:latin typeface="Arial"/>
                <a:ea typeface="Noto Sans CJK SC"/>
              </a:rPr>
              <a:t>“</a:t>
            </a:r>
            <a:r>
              <a:rPr lang="en-US" sz="1000" b="0" i="1" strike="noStrike" spc="-1">
                <a:latin typeface="Arial"/>
                <a:ea typeface="Noto Sans CJK SC"/>
              </a:rPr>
              <a:t>Magnetic field inhomogeneities, caused by susceptibility differences at</a:t>
            </a:r>
            <a:r>
              <a:rPr lang="en-US" sz="1000" b="0" i="1" u="sng" strike="noStrike" spc="-1">
                <a:uFillTx/>
                <a:latin typeface="Arial"/>
                <a:ea typeface="Noto Sans CJK SC"/>
              </a:rPr>
              <a:t> tissue/air and tissue/bone interfaces</a:t>
            </a:r>
            <a:r>
              <a:rPr lang="en-US" sz="1000" b="0" i="1" strike="noStrike" spc="-1">
                <a:latin typeface="Arial"/>
                <a:ea typeface="Noto Sans CJK SC"/>
              </a:rPr>
              <a:t>, result in significant geometric and intensity distortions. The challenge of reducing these field inhomogeneity effects arises from their spatial dependence. </a:t>
            </a:r>
            <a:r>
              <a:rPr lang="en-US" sz="1000" b="0" i="1" u="sng" strike="noStrike" spc="-1">
                <a:uFillTx/>
                <a:latin typeface="Arial"/>
                <a:ea typeface="Noto Sans CJK SC"/>
              </a:rPr>
              <a:t>Data from different spatial locations are corrupted to different degrees</a:t>
            </a:r>
            <a:r>
              <a:rPr lang="en-US" sz="1000" b="0" i="1" strike="noStrike" spc="-1">
                <a:latin typeface="Arial"/>
                <a:ea typeface="Noto Sans CJK SC"/>
              </a:rPr>
              <a:t>, with the amount of corruption determined by the local magnetic field environment</a:t>
            </a:r>
            <a:r>
              <a:rPr lang="en-US" sz="1000" b="0" strike="noStrike" spc="-1">
                <a:latin typeface="Arial"/>
                <a:ea typeface="Noto Sans CJK SC"/>
              </a:rPr>
              <a:t>.” (Gholipour, et al., 2011).</a:t>
            </a:r>
            <a:endParaRPr lang="en-US" sz="1000" b="0" strike="noStrike" spc="-1">
              <a:latin typeface="Arial"/>
            </a:endParaRPr>
          </a:p>
        </p:txBody>
      </p:sp>
      <p:pic>
        <p:nvPicPr>
          <p:cNvPr id="550" name="Imagen 13"/>
          <p:cNvPicPr/>
          <p:nvPr/>
        </p:nvPicPr>
        <p:blipFill>
          <a:blip r:embed="rId3"/>
          <a:stretch/>
        </p:blipFill>
        <p:spPr>
          <a:xfrm>
            <a:off x="713880" y="3200400"/>
            <a:ext cx="2060280" cy="3017160"/>
          </a:xfrm>
          <a:prstGeom prst="rect">
            <a:avLst/>
          </a:prstGeom>
          <a:ln>
            <a:noFill/>
          </a:ln>
        </p:spPr>
      </p:pic>
      <p:pic>
        <p:nvPicPr>
          <p:cNvPr id="551" name="Imagen 14"/>
          <p:cNvPicPr/>
          <p:nvPr/>
        </p:nvPicPr>
        <p:blipFill>
          <a:blip r:embed="rId4"/>
          <a:stretch/>
        </p:blipFill>
        <p:spPr>
          <a:xfrm>
            <a:off x="3171600" y="4456080"/>
            <a:ext cx="3077280" cy="1820520"/>
          </a:xfrm>
          <a:prstGeom prst="rect">
            <a:avLst/>
          </a:prstGeom>
          <a:ln>
            <a:noFill/>
          </a:ln>
        </p:spPr>
      </p:pic>
      <p:sp>
        <p:nvSpPr>
          <p:cNvPr id="552" name="CustomShape 9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4" name="CustomShape 2"/>
          <p:cNvSpPr/>
          <p:nvPr/>
        </p:nvSpPr>
        <p:spPr>
          <a:xfrm>
            <a:off x="4952880" y="2503080"/>
            <a:ext cx="4845240" cy="182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lang="en-US" sz="1000" b="0" strike="noStrike" spc="-1" dirty="0">
                <a:latin typeface="Arial"/>
                <a:ea typeface="Noto Sans CJK SC"/>
              </a:rPr>
              <a:t>While some minor field inhomogeneity can be corrected by (automatic) shimming, much of it cannot… 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lang="en-US" sz="1000" b="0" strike="noStrike" spc="-1" dirty="0">
                <a:latin typeface="Arial"/>
                <a:ea typeface="Noto Sans CJK SC"/>
              </a:rPr>
              <a:t>Two main approaches to tackle the resulting distortions: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lang="en-US" sz="1000" b="1" strike="noStrike" spc="-1" dirty="0">
                <a:latin typeface="Arial"/>
                <a:ea typeface="Noto Sans CJK SC"/>
              </a:rPr>
              <a:t>- Field map</a:t>
            </a:r>
            <a:r>
              <a:rPr lang="en-US" sz="1000" b="0" strike="noStrike" spc="-1" dirty="0">
                <a:latin typeface="Arial"/>
                <a:ea typeface="Noto Sans CJK SC"/>
              </a:rPr>
              <a:t>, i.e., acquiring a map of the magnetic field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lang="en-US" sz="1000" b="1" strike="noStrike" spc="-1" dirty="0">
                <a:latin typeface="Arial"/>
                <a:ea typeface="Noto Sans CJK SC"/>
              </a:rPr>
              <a:t>- Blip up – blip down</a:t>
            </a:r>
            <a:r>
              <a:rPr lang="en-US" sz="1000" b="0" strike="noStrike" spc="-1" dirty="0">
                <a:latin typeface="Arial"/>
                <a:ea typeface="Noto Sans CJK SC"/>
              </a:rPr>
              <a:t>, i.e., acquiring an image in the inverted phase - encoding direction (Holland, </a:t>
            </a:r>
            <a:r>
              <a:rPr lang="en-US" sz="1000" b="0" strike="noStrike" spc="-1" dirty="0" err="1">
                <a:latin typeface="Arial"/>
                <a:ea typeface="Noto Sans CJK SC"/>
              </a:rPr>
              <a:t>Kuperman</a:t>
            </a:r>
            <a:r>
              <a:rPr lang="en-US" sz="1000" b="0" strike="noStrike" spc="-1" dirty="0">
                <a:latin typeface="Arial"/>
                <a:ea typeface="Noto Sans CJK SC"/>
              </a:rPr>
              <a:t>, &amp; Dale, (2010).</a:t>
            </a:r>
            <a:endParaRPr lang="en-US" sz="1000" b="0" strike="noStrike" spc="-1" dirty="0">
              <a:latin typeface="Arial"/>
            </a:endParaRPr>
          </a:p>
        </p:txBody>
      </p:sp>
      <p:sp>
        <p:nvSpPr>
          <p:cNvPr id="555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6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7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8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9" name="CustomShape 7"/>
          <p:cNvSpPr/>
          <p:nvPr/>
        </p:nvSpPr>
        <p:spPr>
          <a:xfrm>
            <a:off x="575640" y="742320"/>
            <a:ext cx="7505280" cy="1521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as a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reconstruction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problem &gt; This process is never perfect.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Distortions in MR images can be grouped in two types: temporal and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spatial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60" name="CustomShape 8"/>
          <p:cNvSpPr/>
          <p:nvPr/>
        </p:nvSpPr>
        <p:spPr>
          <a:xfrm>
            <a:off x="713880" y="2581200"/>
            <a:ext cx="3840120" cy="30096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Magnetic field inhomogeneities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61" name="CustomShape 9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562" name="Imagen 22"/>
          <p:cNvPicPr/>
          <p:nvPr/>
        </p:nvPicPr>
        <p:blipFill>
          <a:blip r:embed="rId3"/>
          <a:stretch/>
        </p:blipFill>
        <p:spPr>
          <a:xfrm>
            <a:off x="713880" y="3200400"/>
            <a:ext cx="2060280" cy="3017160"/>
          </a:xfrm>
          <a:prstGeom prst="rect">
            <a:avLst/>
          </a:prstGeom>
          <a:ln>
            <a:noFill/>
          </a:ln>
        </p:spPr>
      </p:pic>
      <p:pic>
        <p:nvPicPr>
          <p:cNvPr id="563" name="Imagen 23"/>
          <p:cNvPicPr/>
          <p:nvPr/>
        </p:nvPicPr>
        <p:blipFill>
          <a:blip r:embed="rId4"/>
          <a:stretch/>
        </p:blipFill>
        <p:spPr>
          <a:xfrm>
            <a:off x="3171600" y="4456080"/>
            <a:ext cx="3077280" cy="1820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5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6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7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8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69" name="Imagen 12"/>
          <p:cNvPicPr/>
          <p:nvPr/>
        </p:nvPicPr>
        <p:blipFill>
          <a:blip r:embed="rId3"/>
          <a:srcRect b="57016"/>
          <a:stretch/>
        </p:blipFill>
        <p:spPr>
          <a:xfrm>
            <a:off x="1142640" y="3519360"/>
            <a:ext cx="1327320" cy="1913400"/>
          </a:xfrm>
          <a:prstGeom prst="rect">
            <a:avLst/>
          </a:prstGeom>
          <a:ln>
            <a:noFill/>
          </a:ln>
        </p:spPr>
      </p:pic>
      <p:pic>
        <p:nvPicPr>
          <p:cNvPr id="570" name="Imagen 13"/>
          <p:cNvPicPr/>
          <p:nvPr/>
        </p:nvPicPr>
        <p:blipFill>
          <a:blip r:embed="rId3"/>
          <a:srcRect t="52372" b="7275"/>
          <a:stretch/>
        </p:blipFill>
        <p:spPr>
          <a:xfrm>
            <a:off x="2550960" y="3519360"/>
            <a:ext cx="1372320" cy="1913400"/>
          </a:xfrm>
          <a:prstGeom prst="rect">
            <a:avLst/>
          </a:prstGeom>
          <a:ln>
            <a:noFill/>
          </a:ln>
        </p:spPr>
      </p:pic>
      <p:pic>
        <p:nvPicPr>
          <p:cNvPr id="571" name="Imagen 14"/>
          <p:cNvPicPr/>
          <p:nvPr/>
        </p:nvPicPr>
        <p:blipFill>
          <a:blip r:embed="rId4"/>
          <a:stretch/>
        </p:blipFill>
        <p:spPr>
          <a:xfrm>
            <a:off x="4754880" y="3017520"/>
            <a:ext cx="4114440" cy="2934000"/>
          </a:xfrm>
          <a:prstGeom prst="rect">
            <a:avLst/>
          </a:prstGeom>
          <a:ln>
            <a:noFill/>
          </a:ln>
        </p:spPr>
      </p:pic>
      <p:sp>
        <p:nvSpPr>
          <p:cNvPr id="572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3" name="CustomShape 7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4" name="CustomShape 8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5" name="CustomShape 9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6" name="CustomShape 10"/>
          <p:cNvSpPr/>
          <p:nvPr/>
        </p:nvSpPr>
        <p:spPr>
          <a:xfrm>
            <a:off x="575640" y="742320"/>
            <a:ext cx="7505280" cy="1521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as a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reconstruction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problem &gt; This process is never perfect.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Distortions in MR images can be grouped in two types: temporal and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spatial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77" name="CustomShape 11"/>
          <p:cNvSpPr/>
          <p:nvPr/>
        </p:nvSpPr>
        <p:spPr>
          <a:xfrm>
            <a:off x="713880" y="2581200"/>
            <a:ext cx="2730960" cy="30096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Intensity inhomogeneities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78" name="CustomShape 12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0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1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2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3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4" name="CustomShape 6"/>
          <p:cNvSpPr/>
          <p:nvPr/>
        </p:nvSpPr>
        <p:spPr>
          <a:xfrm>
            <a:off x="596160" y="731880"/>
            <a:ext cx="7505280" cy="12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MR images are recorded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over time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&gt; Participants move!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85" name="CustomShape 7"/>
          <p:cNvSpPr/>
          <p:nvPr/>
        </p:nvSpPr>
        <p:spPr>
          <a:xfrm>
            <a:off x="4881960" y="3318120"/>
            <a:ext cx="180360" cy="23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6" name="CustomShape 8"/>
          <p:cNvSpPr/>
          <p:nvPr/>
        </p:nvSpPr>
        <p:spPr>
          <a:xfrm>
            <a:off x="910440" y="3803760"/>
            <a:ext cx="3787920" cy="483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Volumes need to be re-aligned!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87" name="Imagen 13"/>
          <p:cNvPicPr/>
          <p:nvPr/>
        </p:nvPicPr>
        <p:blipFill>
          <a:blip r:embed="rId3"/>
          <a:stretch/>
        </p:blipFill>
        <p:spPr>
          <a:xfrm>
            <a:off x="818640" y="4326840"/>
            <a:ext cx="818280" cy="1161360"/>
          </a:xfrm>
          <a:prstGeom prst="rect">
            <a:avLst/>
          </a:prstGeom>
          <a:ln>
            <a:noFill/>
          </a:ln>
        </p:spPr>
      </p:pic>
      <p:pic>
        <p:nvPicPr>
          <p:cNvPr id="588" name="Imagen 14"/>
          <p:cNvPicPr/>
          <p:nvPr/>
        </p:nvPicPr>
        <p:blipFill>
          <a:blip r:embed="rId3"/>
          <a:stretch/>
        </p:blipFill>
        <p:spPr>
          <a:xfrm rot="770400">
            <a:off x="1045440" y="4492080"/>
            <a:ext cx="818280" cy="1161360"/>
          </a:xfrm>
          <a:prstGeom prst="rect">
            <a:avLst/>
          </a:prstGeom>
          <a:ln>
            <a:noFill/>
          </a:ln>
        </p:spPr>
      </p:pic>
      <p:pic>
        <p:nvPicPr>
          <p:cNvPr id="589" name="Imagen 15"/>
          <p:cNvPicPr/>
          <p:nvPr/>
        </p:nvPicPr>
        <p:blipFill>
          <a:blip r:embed="rId3"/>
          <a:stretch/>
        </p:blipFill>
        <p:spPr>
          <a:xfrm rot="20973600">
            <a:off x="1155240" y="4676760"/>
            <a:ext cx="818280" cy="1161360"/>
          </a:xfrm>
          <a:prstGeom prst="rect">
            <a:avLst/>
          </a:prstGeom>
          <a:ln>
            <a:noFill/>
          </a:ln>
        </p:spPr>
      </p:pic>
      <p:pic>
        <p:nvPicPr>
          <p:cNvPr id="590" name="Imagen 16"/>
          <p:cNvPicPr/>
          <p:nvPr/>
        </p:nvPicPr>
        <p:blipFill>
          <a:blip r:embed="rId3"/>
          <a:stretch/>
        </p:blipFill>
        <p:spPr>
          <a:xfrm rot="1980600">
            <a:off x="1353960" y="4894560"/>
            <a:ext cx="818280" cy="1161360"/>
          </a:xfrm>
          <a:prstGeom prst="rect">
            <a:avLst/>
          </a:prstGeom>
          <a:ln>
            <a:noFill/>
          </a:ln>
        </p:spPr>
      </p:pic>
      <p:pic>
        <p:nvPicPr>
          <p:cNvPr id="591" name="Imagen 17"/>
          <p:cNvPicPr/>
          <p:nvPr/>
        </p:nvPicPr>
        <p:blipFill>
          <a:blip r:embed="rId3"/>
          <a:stretch/>
        </p:blipFill>
        <p:spPr>
          <a:xfrm rot="27600">
            <a:off x="3418560" y="4330080"/>
            <a:ext cx="818280" cy="1161360"/>
          </a:xfrm>
          <a:prstGeom prst="rect">
            <a:avLst/>
          </a:prstGeom>
          <a:ln>
            <a:noFill/>
          </a:ln>
        </p:spPr>
      </p:pic>
      <p:pic>
        <p:nvPicPr>
          <p:cNvPr id="592" name="Imagen 18"/>
          <p:cNvPicPr/>
          <p:nvPr/>
        </p:nvPicPr>
        <p:blipFill>
          <a:blip r:embed="rId3"/>
          <a:stretch/>
        </p:blipFill>
        <p:spPr>
          <a:xfrm rot="27600">
            <a:off x="3596400" y="4512960"/>
            <a:ext cx="818280" cy="1161360"/>
          </a:xfrm>
          <a:prstGeom prst="rect">
            <a:avLst/>
          </a:prstGeom>
          <a:ln>
            <a:noFill/>
          </a:ln>
        </p:spPr>
      </p:pic>
      <p:pic>
        <p:nvPicPr>
          <p:cNvPr id="593" name="Imagen 19"/>
          <p:cNvPicPr/>
          <p:nvPr/>
        </p:nvPicPr>
        <p:blipFill>
          <a:blip r:embed="rId3"/>
          <a:stretch/>
        </p:blipFill>
        <p:spPr>
          <a:xfrm rot="27600">
            <a:off x="3784320" y="4624920"/>
            <a:ext cx="818280" cy="1161360"/>
          </a:xfrm>
          <a:prstGeom prst="rect">
            <a:avLst/>
          </a:prstGeom>
          <a:ln>
            <a:noFill/>
          </a:ln>
        </p:spPr>
      </p:pic>
      <p:pic>
        <p:nvPicPr>
          <p:cNvPr id="594" name="Imagen 20"/>
          <p:cNvPicPr/>
          <p:nvPr/>
        </p:nvPicPr>
        <p:blipFill>
          <a:blip r:embed="rId3"/>
          <a:stretch/>
        </p:blipFill>
        <p:spPr>
          <a:xfrm rot="27600">
            <a:off x="3967200" y="4807800"/>
            <a:ext cx="818280" cy="1161360"/>
          </a:xfrm>
          <a:prstGeom prst="rect">
            <a:avLst/>
          </a:prstGeom>
          <a:ln>
            <a:noFill/>
          </a:ln>
        </p:spPr>
      </p:pic>
      <p:pic>
        <p:nvPicPr>
          <p:cNvPr id="595" name="Imagen 21"/>
          <p:cNvPicPr/>
          <p:nvPr/>
        </p:nvPicPr>
        <p:blipFill>
          <a:blip r:embed="rId4"/>
          <a:stretch/>
        </p:blipFill>
        <p:spPr>
          <a:xfrm>
            <a:off x="665640" y="1768320"/>
            <a:ext cx="4512240" cy="1493280"/>
          </a:xfrm>
          <a:prstGeom prst="rect">
            <a:avLst/>
          </a:prstGeom>
          <a:ln>
            <a:noFill/>
          </a:ln>
        </p:spPr>
      </p:pic>
      <p:sp>
        <p:nvSpPr>
          <p:cNvPr id="596" name="CustomShape 9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597" name="Imagen 11"/>
          <p:cNvPicPr/>
          <p:nvPr/>
        </p:nvPicPr>
        <p:blipFill>
          <a:blip r:embed="rId5"/>
          <a:srcRect r="23939"/>
          <a:stretch/>
        </p:blipFill>
        <p:spPr>
          <a:xfrm>
            <a:off x="5039280" y="3025800"/>
            <a:ext cx="4854240" cy="3245040"/>
          </a:xfrm>
          <a:prstGeom prst="rect">
            <a:avLst/>
          </a:prstGeom>
          <a:ln>
            <a:noFill/>
          </a:ln>
        </p:spPr>
      </p:pic>
      <p:sp>
        <p:nvSpPr>
          <p:cNvPr id="598" name="CustomShape 10"/>
          <p:cNvSpPr/>
          <p:nvPr/>
        </p:nvSpPr>
        <p:spPr>
          <a:xfrm>
            <a:off x="2469960" y="5074920"/>
            <a:ext cx="827640" cy="243720"/>
          </a:xfrm>
          <a:custGeom>
            <a:avLst/>
            <a:gdLst/>
            <a:ahLst/>
            <a:cxnLst/>
            <a:rect l="0" t="0" r="r" b="b"/>
            <a:pathLst>
              <a:path w="2301" h="679">
                <a:moveTo>
                  <a:pt x="0" y="169"/>
                </a:moveTo>
                <a:lnTo>
                  <a:pt x="1682" y="169"/>
                </a:lnTo>
                <a:lnTo>
                  <a:pt x="1682" y="0"/>
                </a:lnTo>
                <a:lnTo>
                  <a:pt x="2300" y="339"/>
                </a:lnTo>
                <a:lnTo>
                  <a:pt x="1682" y="678"/>
                </a:lnTo>
                <a:lnTo>
                  <a:pt x="1682" y="508"/>
                </a:lnTo>
                <a:lnTo>
                  <a:pt x="0" y="508"/>
                </a:lnTo>
                <a:lnTo>
                  <a:pt x="0" y="169"/>
                </a:lnTo>
              </a:path>
            </a:pathLst>
          </a:custGeom>
          <a:noFill/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0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1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2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3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4" name="CustomShape 6"/>
          <p:cNvSpPr/>
          <p:nvPr/>
        </p:nvSpPr>
        <p:spPr>
          <a:xfrm>
            <a:off x="583920" y="752760"/>
            <a:ext cx="7505280" cy="12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and functional MR images are recorded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at different time points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and with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different sequences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&gt; Volumes need to be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registered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to each other!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05" name="CustomShape 7"/>
          <p:cNvSpPr/>
          <p:nvPr/>
        </p:nvSpPr>
        <p:spPr>
          <a:xfrm>
            <a:off x="4881960" y="3318120"/>
            <a:ext cx="180360" cy="23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06" name="Imagen 11"/>
          <p:cNvPicPr/>
          <p:nvPr/>
        </p:nvPicPr>
        <p:blipFill>
          <a:blip r:embed="rId3"/>
          <a:stretch/>
        </p:blipFill>
        <p:spPr>
          <a:xfrm rot="417600">
            <a:off x="1838520" y="3027960"/>
            <a:ext cx="978840" cy="1474920"/>
          </a:xfrm>
          <a:prstGeom prst="rect">
            <a:avLst/>
          </a:prstGeom>
          <a:ln>
            <a:noFill/>
          </a:ln>
        </p:spPr>
      </p:pic>
      <p:pic>
        <p:nvPicPr>
          <p:cNvPr id="607" name="Imagen 12"/>
          <p:cNvPicPr/>
          <p:nvPr/>
        </p:nvPicPr>
        <p:blipFill>
          <a:blip r:embed="rId4"/>
          <a:srcRect l="12234" t="54311" r="9630" b="6336"/>
          <a:stretch/>
        </p:blipFill>
        <p:spPr>
          <a:xfrm>
            <a:off x="3186720" y="2716200"/>
            <a:ext cx="1126080" cy="2219760"/>
          </a:xfrm>
          <a:prstGeom prst="rect">
            <a:avLst/>
          </a:prstGeom>
          <a:ln>
            <a:noFill/>
          </a:ln>
        </p:spPr>
      </p:pic>
      <p:pic>
        <p:nvPicPr>
          <p:cNvPr id="608" name="Imagen 13"/>
          <p:cNvPicPr/>
          <p:nvPr/>
        </p:nvPicPr>
        <p:blipFill>
          <a:blip r:embed="rId4"/>
          <a:srcRect l="12094" t="54311" r="12094" b="6336"/>
          <a:stretch/>
        </p:blipFill>
        <p:spPr>
          <a:xfrm>
            <a:off x="6634800" y="2735280"/>
            <a:ext cx="1172160" cy="2219760"/>
          </a:xfrm>
          <a:prstGeom prst="rect">
            <a:avLst/>
          </a:prstGeom>
          <a:ln>
            <a:noFill/>
          </a:ln>
        </p:spPr>
      </p:pic>
      <p:pic>
        <p:nvPicPr>
          <p:cNvPr id="609" name="Imagen 14"/>
          <p:cNvPicPr/>
          <p:nvPr/>
        </p:nvPicPr>
        <p:blipFill>
          <a:blip r:embed="rId3"/>
          <a:stretch/>
        </p:blipFill>
        <p:spPr>
          <a:xfrm rot="57600">
            <a:off x="6648840" y="2983680"/>
            <a:ext cx="1143720" cy="1722960"/>
          </a:xfrm>
          <a:prstGeom prst="rect">
            <a:avLst/>
          </a:prstGeom>
          <a:ln>
            <a:noFill/>
          </a:ln>
        </p:spPr>
      </p:pic>
      <p:sp>
        <p:nvSpPr>
          <p:cNvPr id="610" name="CustomShape 8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611" name="CustomShape 9"/>
          <p:cNvSpPr/>
          <p:nvPr/>
        </p:nvSpPr>
        <p:spPr>
          <a:xfrm>
            <a:off x="4787280" y="3765600"/>
            <a:ext cx="1234080" cy="266400"/>
          </a:xfrm>
          <a:custGeom>
            <a:avLst/>
            <a:gdLst/>
            <a:ahLst/>
            <a:cxnLst/>
            <a:rect l="0" t="0" r="r" b="b"/>
            <a:pathLst>
              <a:path w="3430" h="742">
                <a:moveTo>
                  <a:pt x="0" y="185"/>
                </a:moveTo>
                <a:lnTo>
                  <a:pt x="2508" y="185"/>
                </a:lnTo>
                <a:lnTo>
                  <a:pt x="2508" y="0"/>
                </a:lnTo>
                <a:lnTo>
                  <a:pt x="3429" y="370"/>
                </a:lnTo>
                <a:lnTo>
                  <a:pt x="2508" y="741"/>
                </a:lnTo>
                <a:lnTo>
                  <a:pt x="2508" y="555"/>
                </a:lnTo>
                <a:lnTo>
                  <a:pt x="0" y="555"/>
                </a:lnTo>
                <a:lnTo>
                  <a:pt x="0" y="185"/>
                </a:lnTo>
              </a:path>
            </a:pathLst>
          </a:custGeom>
          <a:noFill/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3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4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5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6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7" name="CustomShape 6"/>
          <p:cNvSpPr/>
          <p:nvPr/>
        </p:nvSpPr>
        <p:spPr>
          <a:xfrm>
            <a:off x="555120" y="712800"/>
            <a:ext cx="7505280" cy="12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are recorded for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multiple individuals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&gt; Participants have different brain shapes!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18" name="CustomShape 7"/>
          <p:cNvSpPr/>
          <p:nvPr/>
        </p:nvSpPr>
        <p:spPr>
          <a:xfrm>
            <a:off x="4881960" y="3318120"/>
            <a:ext cx="180360" cy="23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19" name="Imagen 11"/>
          <p:cNvPicPr/>
          <p:nvPr/>
        </p:nvPicPr>
        <p:blipFill>
          <a:blip r:embed="rId3"/>
          <a:stretch/>
        </p:blipFill>
        <p:spPr>
          <a:xfrm>
            <a:off x="2377440" y="2103120"/>
            <a:ext cx="7223400" cy="3565800"/>
          </a:xfrm>
          <a:prstGeom prst="rect">
            <a:avLst/>
          </a:prstGeom>
          <a:ln>
            <a:noFill/>
          </a:ln>
        </p:spPr>
      </p:pic>
      <p:sp>
        <p:nvSpPr>
          <p:cNvPr id="620" name="CustomShape 8"/>
          <p:cNvSpPr/>
          <p:nvPr/>
        </p:nvSpPr>
        <p:spPr>
          <a:xfrm>
            <a:off x="555120" y="3886200"/>
            <a:ext cx="2110320" cy="12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We might want to have a common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space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for all of them.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21" name="CustomShape 9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3" name="CustomShape 2"/>
          <p:cNvSpPr/>
          <p:nvPr/>
        </p:nvSpPr>
        <p:spPr>
          <a:xfrm>
            <a:off x="571680" y="684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How is this seminar structured?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14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7"/>
          <p:cNvSpPr/>
          <p:nvPr/>
        </p:nvSpPr>
        <p:spPr>
          <a:xfrm>
            <a:off x="734040" y="1284480"/>
            <a:ext cx="8814600" cy="45784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The workshop is structured in six sessions of about 4 hours each. Each session will be dedicated to a specific processing or analysis step.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Sessions 1 - 5 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will start with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theory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 and logic behind that day's step and will continue with a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hands-on exercise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. Students will select a particular dataset to use for the hands-on exercises.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Session 6 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will be dedicated to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students' presentations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. Each student will prepare a short presentation (~15 minutes / ~15 slides) describing the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motivation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 of the study, the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analysis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 carried out, the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results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 obtained and their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interpretation.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At the end 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of the workshop, each student will submit an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individual brief report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 (2 pages max) on the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results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 obtained with their corresponding dataset and their </a:t>
            </a:r>
            <a:r>
              <a:rPr lang="en-US" sz="1800" b="1" strike="noStrike" spc="-1" dirty="0">
                <a:solidFill>
                  <a:srgbClr val="000000"/>
                </a:solidFill>
                <a:latin typeface="Franklin Gothic Book"/>
              </a:rPr>
              <a:t>interpretation</a:t>
            </a: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.</a:t>
            </a:r>
          </a:p>
          <a:p>
            <a:pPr>
              <a:lnSpc>
                <a:spcPct val="100000"/>
              </a:lnSpc>
            </a:pPr>
            <a:endParaRPr lang="en-US" spc="-1" dirty="0">
              <a:solidFill>
                <a:srgbClr val="000000"/>
              </a:solidFill>
              <a:latin typeface="Franklin Gothic Book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Franklin Gothic Book"/>
              </a:rPr>
              <a:t>Working in groups is allowed and even encouraged. However, the individual presentations and the reports need to be unique.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3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4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5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6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7" name="CustomShape 6"/>
          <p:cNvSpPr/>
          <p:nvPr/>
        </p:nvSpPr>
        <p:spPr>
          <a:xfrm>
            <a:off x="583560" y="702000"/>
            <a:ext cx="7505280" cy="12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Why?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are recorded for </a:t>
            </a:r>
            <a:r>
              <a:rPr lang="en-US" sz="1800" b="0" i="1" strike="noStrike" spc="-1">
                <a:solidFill>
                  <a:srgbClr val="000000"/>
                </a:solidFill>
                <a:latin typeface="Calibri"/>
                <a:ea typeface="DejaVu Sans"/>
              </a:rPr>
              <a:t>multiple individuals 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&gt; Participants have different brain shapes!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28" name="CustomShape 7"/>
          <p:cNvSpPr/>
          <p:nvPr/>
        </p:nvSpPr>
        <p:spPr>
          <a:xfrm>
            <a:off x="4881960" y="3318120"/>
            <a:ext cx="180360" cy="23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29" name="Imagen 11"/>
          <p:cNvPicPr/>
          <p:nvPr/>
        </p:nvPicPr>
        <p:blipFill>
          <a:blip r:embed="rId3"/>
          <a:stretch/>
        </p:blipFill>
        <p:spPr>
          <a:xfrm>
            <a:off x="2377440" y="2103120"/>
            <a:ext cx="7223400" cy="3565800"/>
          </a:xfrm>
          <a:prstGeom prst="rect">
            <a:avLst/>
          </a:prstGeom>
          <a:ln>
            <a:noFill/>
          </a:ln>
        </p:spPr>
      </p:pic>
      <p:sp>
        <p:nvSpPr>
          <p:cNvPr id="630" name="CustomShape 8"/>
          <p:cNvSpPr/>
          <p:nvPr/>
        </p:nvSpPr>
        <p:spPr>
          <a:xfrm>
            <a:off x="3474720" y="2524320"/>
            <a:ext cx="548280" cy="273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10800" y="0"/>
                </a:moveTo>
                <a:close/>
              </a:path>
            </a:pathLst>
          </a:custGeom>
          <a:noFill/>
          <a:ln w="3672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1" name="CustomShape 9"/>
          <p:cNvSpPr/>
          <p:nvPr/>
        </p:nvSpPr>
        <p:spPr>
          <a:xfrm>
            <a:off x="7132320" y="2468880"/>
            <a:ext cx="548280" cy="273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10800" y="0"/>
                </a:moveTo>
                <a:close/>
              </a:path>
            </a:pathLst>
          </a:custGeom>
          <a:noFill/>
          <a:ln w="3672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2" name="CustomShape 10"/>
          <p:cNvSpPr/>
          <p:nvPr/>
        </p:nvSpPr>
        <p:spPr>
          <a:xfrm>
            <a:off x="4937760" y="4846320"/>
            <a:ext cx="548280" cy="273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10800" y="0"/>
                </a:moveTo>
                <a:close/>
              </a:path>
            </a:pathLst>
          </a:custGeom>
          <a:noFill/>
          <a:ln w="3672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3" name="CustomShape 11"/>
          <p:cNvSpPr/>
          <p:nvPr/>
        </p:nvSpPr>
        <p:spPr>
          <a:xfrm>
            <a:off x="8503920" y="4846320"/>
            <a:ext cx="548280" cy="273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10800" y="0"/>
                </a:moveTo>
                <a:close/>
              </a:path>
            </a:pathLst>
          </a:custGeom>
          <a:noFill/>
          <a:ln w="3672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4" name="CustomShape 12"/>
          <p:cNvSpPr/>
          <p:nvPr/>
        </p:nvSpPr>
        <p:spPr>
          <a:xfrm>
            <a:off x="555120" y="6840"/>
            <a:ext cx="3102120" cy="582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Preprocessing.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635" name="CustomShape 13"/>
          <p:cNvSpPr/>
          <p:nvPr/>
        </p:nvSpPr>
        <p:spPr>
          <a:xfrm>
            <a:off x="583560" y="2918160"/>
            <a:ext cx="1940760" cy="145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Common spaces: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Native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MNI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Sample specific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7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8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9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0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1" name="CustomShape 6"/>
          <p:cNvSpPr/>
          <p:nvPr/>
        </p:nvSpPr>
        <p:spPr>
          <a:xfrm>
            <a:off x="555120" y="769320"/>
            <a:ext cx="7505280" cy="12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Key steps.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Slice-time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Magnetic field distortions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Intensity inhomogeneities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Motion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Registration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Normalization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42" name="CustomShape 7"/>
          <p:cNvSpPr/>
          <p:nvPr/>
        </p:nvSpPr>
        <p:spPr>
          <a:xfrm>
            <a:off x="555120" y="149760"/>
            <a:ext cx="909324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Part III. Image preprocessing. Recap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4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5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6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7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8" name="CustomShape 6"/>
          <p:cNvSpPr/>
          <p:nvPr/>
        </p:nvSpPr>
        <p:spPr>
          <a:xfrm>
            <a:off x="813960" y="3383280"/>
            <a:ext cx="805536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How to run fMRIPrep on your own:</a:t>
            </a:r>
            <a:r>
              <a:rPr lang="en-US" sz="1800" b="0" strike="noStrike" spc="-1">
                <a:solidFill>
                  <a:srgbClr val="188E8D"/>
                </a:solidFill>
                <a:latin typeface="Calibri"/>
                <a:ea typeface="DejaVu Sans"/>
                <a:hlinkClick r:id="rId3"/>
              </a:rPr>
              <a:t>https://gitlab.com/ortizTud/neuroim-methods#010321-tutorial-on-fmriprep-ortiz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49" name="CustomShape 7"/>
          <p:cNvSpPr/>
          <p:nvPr/>
        </p:nvSpPr>
        <p:spPr>
          <a:xfrm>
            <a:off x="4124520" y="889920"/>
            <a:ext cx="4521600" cy="199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How to do this?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fMRIprep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(https://fmriprep.org)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SPM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FSL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BrainVoyager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… and more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50" name="CustomShape 8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1" name="CustomShape 9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2" name="CustomShape 10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3" name="CustomShape 11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4" name="CustomShape 12"/>
          <p:cNvSpPr/>
          <p:nvPr/>
        </p:nvSpPr>
        <p:spPr>
          <a:xfrm>
            <a:off x="555120" y="769320"/>
            <a:ext cx="7505280" cy="12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Key steps.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Slice-time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Magnetic field distortions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Intensity inhomogeneities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Motion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Registration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Normalization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55" name="CustomShape 13"/>
          <p:cNvSpPr/>
          <p:nvPr/>
        </p:nvSpPr>
        <p:spPr>
          <a:xfrm>
            <a:off x="555120" y="149760"/>
            <a:ext cx="909324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Part III. Image preprocessing. Recap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7" name="CustomShape 2"/>
          <p:cNvSpPr/>
          <p:nvPr/>
        </p:nvSpPr>
        <p:spPr>
          <a:xfrm>
            <a:off x="639720" y="142920"/>
            <a:ext cx="98560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Let’s get practical.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658" name="CustomShape 3"/>
          <p:cNvSpPr/>
          <p:nvPr/>
        </p:nvSpPr>
        <p:spPr>
          <a:xfrm>
            <a:off x="785160" y="891720"/>
            <a:ext cx="8686440" cy="478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Software needed: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MATLAB 2018 or later (</a:t>
            </a:r>
            <a:r>
              <a:rPr lang="en-US" sz="1800" b="0" strike="noStrike" spc="-1">
                <a:solidFill>
                  <a:srgbClr val="188E8D"/>
                </a:solidFill>
                <a:latin typeface="Calibri"/>
                <a:ea typeface="DejaVu Sans"/>
                <a:hlinkClick r:id="rId3"/>
              </a:rPr>
              <a:t>https://www.mathworks.com/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SPM12 (https://www.fil.ion.ucl.ac.uk/spm/software/spm12/)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ITK-Snap 3.8.0 (http://www.itksnap.org/)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Data needed: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Know our repository: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188E8D"/>
                </a:solidFill>
                <a:latin typeface="Calibri"/>
                <a:ea typeface="DejaVu Sans"/>
                <a:hlinkClick r:id="rId4"/>
              </a:rPr>
              <a:t>https://github.com/ortiztud/fmri_analysis_intro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All the steps involved in preprocessing take a while to complete (up to several hours sometimes!)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We have already preprocessed all the images with fMRIPrep. You can find them under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i="1" strike="noStrike" spc="-1">
                <a:solidFill>
                  <a:srgbClr val="0000FF"/>
                </a:solidFill>
                <a:latin typeface="Calibri"/>
                <a:ea typeface="DejaVu Sans"/>
              </a:rPr>
              <a:t>~/&lt;project_folder&gt;/preproc_data/fmriprep/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0" name="CustomShape 2"/>
          <p:cNvSpPr/>
          <p:nvPr/>
        </p:nvSpPr>
        <p:spPr>
          <a:xfrm>
            <a:off x="-12240" y="2114280"/>
            <a:ext cx="990576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Part I. Basics of MRI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121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3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25" name="Picture 4"/>
          <p:cNvPicPr/>
          <p:nvPr/>
        </p:nvPicPr>
        <p:blipFill>
          <a:blip r:embed="rId3"/>
          <a:stretch/>
        </p:blipFill>
        <p:spPr>
          <a:xfrm>
            <a:off x="7296120" y="4228200"/>
            <a:ext cx="2192400" cy="2500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2"/>
          <p:cNvSpPr/>
          <p:nvPr/>
        </p:nvSpPr>
        <p:spPr>
          <a:xfrm>
            <a:off x="552600" y="6840"/>
            <a:ext cx="448848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Here are the basics of MR imaging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9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0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1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2" name="Picture 2"/>
          <p:cNvPicPr/>
          <p:nvPr/>
        </p:nvPicPr>
        <p:blipFill>
          <a:blip r:embed="rId3"/>
          <a:stretch/>
        </p:blipFill>
        <p:spPr>
          <a:xfrm>
            <a:off x="1063440" y="1648440"/>
            <a:ext cx="6359040" cy="3560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6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8" name="CustomShape 6"/>
          <p:cNvSpPr/>
          <p:nvPr/>
        </p:nvSpPr>
        <p:spPr>
          <a:xfrm>
            <a:off x="7727040" y="1058040"/>
            <a:ext cx="1886400" cy="739800"/>
          </a:xfrm>
          <a:prstGeom prst="rect">
            <a:avLst/>
          </a:prstGeom>
          <a:noFill/>
          <a:ln w="28440">
            <a:solidFill>
              <a:srgbClr val="F3C82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Calibri"/>
                <a:ea typeface="Baskerville"/>
              </a:rPr>
              <a:t>Scanner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39" name="CustomShape 7"/>
          <p:cNvSpPr/>
          <p:nvPr/>
        </p:nvSpPr>
        <p:spPr>
          <a:xfrm>
            <a:off x="7727040" y="2670480"/>
            <a:ext cx="1088280" cy="739800"/>
          </a:xfrm>
          <a:prstGeom prst="rect">
            <a:avLst/>
          </a:prstGeom>
          <a:noFill/>
          <a:ln w="28440">
            <a:solidFill>
              <a:schemeClr val="accent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Calibri"/>
                <a:ea typeface="Baskerville"/>
              </a:rPr>
              <a:t>Coil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40" name="CustomShape 8"/>
          <p:cNvSpPr/>
          <p:nvPr/>
        </p:nvSpPr>
        <p:spPr>
          <a:xfrm>
            <a:off x="7722360" y="4190760"/>
            <a:ext cx="1088280" cy="739800"/>
          </a:xfrm>
          <a:prstGeom prst="rect">
            <a:avLst/>
          </a:prstGeom>
          <a:noFill/>
          <a:ln w="28440">
            <a:solidFill>
              <a:schemeClr val="accent4">
                <a:lumMod val="40000"/>
                <a:lumOff val="60000"/>
              </a:schemeClr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Calibri"/>
                <a:ea typeface="Baskerville"/>
              </a:rPr>
              <a:t>Bed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141" name="Picture 2"/>
          <p:cNvPicPr/>
          <p:nvPr/>
        </p:nvPicPr>
        <p:blipFill>
          <a:blip r:embed="rId3"/>
          <a:stretch/>
        </p:blipFill>
        <p:spPr>
          <a:xfrm>
            <a:off x="1063440" y="1648440"/>
            <a:ext cx="6359040" cy="3560400"/>
          </a:xfrm>
          <a:prstGeom prst="rect">
            <a:avLst/>
          </a:prstGeom>
          <a:ln>
            <a:noFill/>
          </a:ln>
        </p:spPr>
      </p:pic>
      <p:sp>
        <p:nvSpPr>
          <p:cNvPr id="142" name="CustomShape 9"/>
          <p:cNvSpPr/>
          <p:nvPr/>
        </p:nvSpPr>
        <p:spPr>
          <a:xfrm>
            <a:off x="552600" y="6840"/>
            <a:ext cx="448848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Here are the basics of MR imaging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43" name="CustomShape 10"/>
          <p:cNvSpPr/>
          <p:nvPr/>
        </p:nvSpPr>
        <p:spPr>
          <a:xfrm>
            <a:off x="3862080" y="1648440"/>
            <a:ext cx="3537000" cy="3404520"/>
          </a:xfrm>
          <a:custGeom>
            <a:avLst/>
            <a:gdLst/>
            <a:ahLst/>
            <a:cxnLst/>
            <a:rect l="l" t="t" r="r" b="b"/>
            <a:pathLst>
              <a:path w="3537284" h="3404937">
                <a:moveTo>
                  <a:pt x="84221" y="0"/>
                </a:moveTo>
                <a:lnTo>
                  <a:pt x="0" y="2466474"/>
                </a:lnTo>
                <a:lnTo>
                  <a:pt x="601579" y="2273969"/>
                </a:lnTo>
                <a:lnTo>
                  <a:pt x="1143000" y="2033337"/>
                </a:lnTo>
                <a:lnTo>
                  <a:pt x="1215189" y="1732548"/>
                </a:lnTo>
                <a:lnTo>
                  <a:pt x="1419726" y="1696453"/>
                </a:lnTo>
                <a:lnTo>
                  <a:pt x="1395663" y="1660358"/>
                </a:lnTo>
                <a:cubicBezTo>
                  <a:pt x="1391652" y="1620253"/>
                  <a:pt x="1383631" y="1580347"/>
                  <a:pt x="1383631" y="1540042"/>
                </a:cubicBezTo>
                <a:cubicBezTo>
                  <a:pt x="1383631" y="1475748"/>
                  <a:pt x="1386976" y="1411241"/>
                  <a:pt x="1395663" y="1347537"/>
                </a:cubicBezTo>
                <a:cubicBezTo>
                  <a:pt x="1395664" y="1347531"/>
                  <a:pt x="1425741" y="1257303"/>
                  <a:pt x="1431758" y="1239253"/>
                </a:cubicBezTo>
                <a:lnTo>
                  <a:pt x="1467852" y="1130969"/>
                </a:lnTo>
                <a:cubicBezTo>
                  <a:pt x="1471863" y="1118937"/>
                  <a:pt x="1472849" y="1105426"/>
                  <a:pt x="1479884" y="1094874"/>
                </a:cubicBezTo>
                <a:cubicBezTo>
                  <a:pt x="1534302" y="1013246"/>
                  <a:pt x="1507560" y="1043135"/>
                  <a:pt x="1552074" y="998621"/>
                </a:cubicBezTo>
                <a:cubicBezTo>
                  <a:pt x="1572967" y="935941"/>
                  <a:pt x="1550420" y="985649"/>
                  <a:pt x="1588168" y="938463"/>
                </a:cubicBezTo>
                <a:cubicBezTo>
                  <a:pt x="1619269" y="899587"/>
                  <a:pt x="1610710" y="887341"/>
                  <a:pt x="1660358" y="854242"/>
                </a:cubicBezTo>
                <a:cubicBezTo>
                  <a:pt x="1672389" y="846221"/>
                  <a:pt x="1685161" y="839212"/>
                  <a:pt x="1696452" y="830179"/>
                </a:cubicBezTo>
                <a:cubicBezTo>
                  <a:pt x="1733752" y="800339"/>
                  <a:pt x="1707240" y="806739"/>
                  <a:pt x="1756610" y="782053"/>
                </a:cubicBezTo>
                <a:cubicBezTo>
                  <a:pt x="1767954" y="776381"/>
                  <a:pt x="1781361" y="775693"/>
                  <a:pt x="1792705" y="770021"/>
                </a:cubicBezTo>
                <a:cubicBezTo>
                  <a:pt x="1885992" y="723377"/>
                  <a:pt x="1774176" y="764165"/>
                  <a:pt x="1864895" y="733927"/>
                </a:cubicBezTo>
                <a:cubicBezTo>
                  <a:pt x="1872916" y="725906"/>
                  <a:pt x="1878812" y="714936"/>
                  <a:pt x="1888958" y="709863"/>
                </a:cubicBezTo>
                <a:cubicBezTo>
                  <a:pt x="1911645" y="698519"/>
                  <a:pt x="1936275" y="690774"/>
                  <a:pt x="1961147" y="685800"/>
                </a:cubicBezTo>
                <a:cubicBezTo>
                  <a:pt x="2060828" y="665865"/>
                  <a:pt x="2000957" y="675804"/>
                  <a:pt x="2141621" y="661737"/>
                </a:cubicBezTo>
                <a:cubicBezTo>
                  <a:pt x="2217821" y="665748"/>
                  <a:pt x="2294229" y="666861"/>
                  <a:pt x="2370221" y="673769"/>
                </a:cubicBezTo>
                <a:cubicBezTo>
                  <a:pt x="2407186" y="677129"/>
                  <a:pt x="2410413" y="693864"/>
                  <a:pt x="2442410" y="709863"/>
                </a:cubicBezTo>
                <a:cubicBezTo>
                  <a:pt x="2453754" y="715535"/>
                  <a:pt x="2467161" y="716223"/>
                  <a:pt x="2478505" y="721895"/>
                </a:cubicBezTo>
                <a:cubicBezTo>
                  <a:pt x="2512008" y="738646"/>
                  <a:pt x="2524085" y="755443"/>
                  <a:pt x="2550695" y="782053"/>
                </a:cubicBezTo>
                <a:cubicBezTo>
                  <a:pt x="2554705" y="794085"/>
                  <a:pt x="2557054" y="806804"/>
                  <a:pt x="2562726" y="818148"/>
                </a:cubicBezTo>
                <a:cubicBezTo>
                  <a:pt x="2577902" y="848500"/>
                  <a:pt x="2588473" y="855926"/>
                  <a:pt x="2610852" y="878306"/>
                </a:cubicBezTo>
                <a:cubicBezTo>
                  <a:pt x="2641096" y="969032"/>
                  <a:pt x="2600298" y="857198"/>
                  <a:pt x="2646947" y="950495"/>
                </a:cubicBezTo>
                <a:cubicBezTo>
                  <a:pt x="2652619" y="961839"/>
                  <a:pt x="2652820" y="975503"/>
                  <a:pt x="2658979" y="986590"/>
                </a:cubicBezTo>
                <a:cubicBezTo>
                  <a:pt x="2673024" y="1011871"/>
                  <a:pt x="2697959" y="1031343"/>
                  <a:pt x="2707105" y="1058779"/>
                </a:cubicBezTo>
                <a:cubicBezTo>
                  <a:pt x="2711116" y="1070811"/>
                  <a:pt x="2712978" y="1083787"/>
                  <a:pt x="2719137" y="1094874"/>
                </a:cubicBezTo>
                <a:cubicBezTo>
                  <a:pt x="2733182" y="1120155"/>
                  <a:pt x="2758117" y="1139627"/>
                  <a:pt x="2767263" y="1167063"/>
                </a:cubicBezTo>
                <a:cubicBezTo>
                  <a:pt x="2783868" y="1216876"/>
                  <a:pt x="2772260" y="1192605"/>
                  <a:pt x="2803358" y="1239253"/>
                </a:cubicBezTo>
                <a:cubicBezTo>
                  <a:pt x="2827900" y="1312883"/>
                  <a:pt x="2807986" y="1245274"/>
                  <a:pt x="2827421" y="1371600"/>
                </a:cubicBezTo>
                <a:cubicBezTo>
                  <a:pt x="2830531" y="1391812"/>
                  <a:pt x="2835442" y="1411705"/>
                  <a:pt x="2839452" y="1431758"/>
                </a:cubicBezTo>
                <a:cubicBezTo>
                  <a:pt x="2835442" y="1519990"/>
                  <a:pt x="2833714" y="1608355"/>
                  <a:pt x="2827421" y="1696453"/>
                </a:cubicBezTo>
                <a:cubicBezTo>
                  <a:pt x="2825683" y="1720786"/>
                  <a:pt x="2821306" y="1744975"/>
                  <a:pt x="2815389" y="1768642"/>
                </a:cubicBezTo>
                <a:cubicBezTo>
                  <a:pt x="2809237" y="1793250"/>
                  <a:pt x="2791326" y="1840832"/>
                  <a:pt x="2791326" y="1840832"/>
                </a:cubicBezTo>
                <a:cubicBezTo>
                  <a:pt x="2767753" y="1982275"/>
                  <a:pt x="2791193" y="1853467"/>
                  <a:pt x="2767263" y="1961148"/>
                </a:cubicBezTo>
                <a:cubicBezTo>
                  <a:pt x="2757452" y="2005296"/>
                  <a:pt x="2755772" y="2027524"/>
                  <a:pt x="2743200" y="2069432"/>
                </a:cubicBezTo>
                <a:cubicBezTo>
                  <a:pt x="2735912" y="2093727"/>
                  <a:pt x="2727158" y="2117558"/>
                  <a:pt x="2719137" y="2141621"/>
                </a:cubicBezTo>
                <a:lnTo>
                  <a:pt x="2695074" y="2213811"/>
                </a:lnTo>
                <a:cubicBezTo>
                  <a:pt x="2691063" y="2225843"/>
                  <a:pt x="2690077" y="2239354"/>
                  <a:pt x="2683042" y="2249906"/>
                </a:cubicBezTo>
                <a:cubicBezTo>
                  <a:pt x="2667000" y="2273969"/>
                  <a:pt x="2655366" y="2301646"/>
                  <a:pt x="2634916" y="2322095"/>
                </a:cubicBezTo>
                <a:cubicBezTo>
                  <a:pt x="2626895" y="2330116"/>
                  <a:pt x="2617938" y="2337300"/>
                  <a:pt x="2610852" y="2346158"/>
                </a:cubicBezTo>
                <a:cubicBezTo>
                  <a:pt x="2601819" y="2357449"/>
                  <a:pt x="2596311" y="2371371"/>
                  <a:pt x="2586789" y="2382253"/>
                </a:cubicBezTo>
                <a:cubicBezTo>
                  <a:pt x="2568052" y="2403667"/>
                  <a:pt x="2523893" y="2451649"/>
                  <a:pt x="2490537" y="2466474"/>
                </a:cubicBezTo>
                <a:cubicBezTo>
                  <a:pt x="2467358" y="2476776"/>
                  <a:pt x="2442410" y="2482516"/>
                  <a:pt x="2418347" y="2490537"/>
                </a:cubicBezTo>
                <a:lnTo>
                  <a:pt x="2382252" y="2502569"/>
                </a:lnTo>
                <a:lnTo>
                  <a:pt x="2346158" y="2514600"/>
                </a:lnTo>
                <a:cubicBezTo>
                  <a:pt x="2334126" y="2522621"/>
                  <a:pt x="2321354" y="2529630"/>
                  <a:pt x="2310063" y="2538663"/>
                </a:cubicBezTo>
                <a:cubicBezTo>
                  <a:pt x="2301205" y="2545749"/>
                  <a:pt x="2296146" y="2557654"/>
                  <a:pt x="2286000" y="2562727"/>
                </a:cubicBezTo>
                <a:cubicBezTo>
                  <a:pt x="2285996" y="2562729"/>
                  <a:pt x="2195766" y="2592804"/>
                  <a:pt x="2177716" y="2598821"/>
                </a:cubicBezTo>
                <a:lnTo>
                  <a:pt x="2141621" y="2610853"/>
                </a:lnTo>
                <a:lnTo>
                  <a:pt x="2105526" y="2622885"/>
                </a:lnTo>
                <a:lnTo>
                  <a:pt x="1792705" y="3176337"/>
                </a:lnTo>
                <a:lnTo>
                  <a:pt x="2514600" y="3356811"/>
                </a:lnTo>
                <a:lnTo>
                  <a:pt x="2791326" y="3224463"/>
                </a:lnTo>
                <a:lnTo>
                  <a:pt x="3537284" y="3404937"/>
                </a:lnTo>
                <a:cubicBezTo>
                  <a:pt x="3533273" y="2273969"/>
                  <a:pt x="3529263" y="1143000"/>
                  <a:pt x="3525252" y="12032"/>
                </a:cubicBezTo>
                <a:lnTo>
                  <a:pt x="84221" y="0"/>
                </a:lnTo>
                <a:close/>
              </a:path>
            </a:pathLst>
          </a:custGeom>
          <a:solidFill>
            <a:srgbClr val="F3C82E">
              <a:alpha val="36863"/>
            </a:srgb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11"/>
          <p:cNvSpPr/>
          <p:nvPr/>
        </p:nvSpPr>
        <p:spPr>
          <a:xfrm>
            <a:off x="5377680" y="2664360"/>
            <a:ext cx="1240200" cy="917640"/>
          </a:xfrm>
          <a:custGeom>
            <a:avLst/>
            <a:gdLst/>
            <a:ahLst/>
            <a:cxnLst/>
            <a:rect l="l" t="t" r="r" b="b"/>
            <a:pathLst>
              <a:path w="1240436" h="918147">
                <a:moveTo>
                  <a:pt x="56213" y="843196"/>
                </a:moveTo>
                <a:lnTo>
                  <a:pt x="502171" y="918147"/>
                </a:lnTo>
                <a:lnTo>
                  <a:pt x="520909" y="843196"/>
                </a:lnTo>
                <a:lnTo>
                  <a:pt x="1240436" y="712032"/>
                </a:lnTo>
                <a:lnTo>
                  <a:pt x="1229194" y="633334"/>
                </a:lnTo>
                <a:lnTo>
                  <a:pt x="1056807" y="633334"/>
                </a:lnTo>
                <a:lnTo>
                  <a:pt x="940633" y="663314"/>
                </a:lnTo>
                <a:lnTo>
                  <a:pt x="809469" y="427219"/>
                </a:lnTo>
                <a:lnTo>
                  <a:pt x="640830" y="194872"/>
                </a:lnTo>
                <a:lnTo>
                  <a:pt x="633335" y="26232"/>
                </a:lnTo>
                <a:lnTo>
                  <a:pt x="573374" y="0"/>
                </a:lnTo>
                <a:lnTo>
                  <a:pt x="412230" y="3747"/>
                </a:lnTo>
                <a:lnTo>
                  <a:pt x="262328" y="236095"/>
                </a:lnTo>
                <a:lnTo>
                  <a:pt x="131164" y="378501"/>
                </a:lnTo>
                <a:lnTo>
                  <a:pt x="119922" y="520908"/>
                </a:lnTo>
                <a:lnTo>
                  <a:pt x="138659" y="610849"/>
                </a:lnTo>
                <a:lnTo>
                  <a:pt x="0" y="738265"/>
                </a:lnTo>
                <a:lnTo>
                  <a:pt x="56213" y="843196"/>
                </a:lnTo>
                <a:close/>
              </a:path>
            </a:pathLst>
          </a:custGeom>
          <a:solidFill>
            <a:srgbClr val="A26176">
              <a:alpha val="24000"/>
            </a:srgbClr>
          </a:solidFill>
          <a:ln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CustomShape 12"/>
          <p:cNvSpPr/>
          <p:nvPr/>
        </p:nvSpPr>
        <p:spPr>
          <a:xfrm>
            <a:off x="1082520" y="3713760"/>
            <a:ext cx="4926240" cy="1511280"/>
          </a:xfrm>
          <a:custGeom>
            <a:avLst/>
            <a:gdLst/>
            <a:ahLst/>
            <a:cxnLst/>
            <a:rect l="l" t="t" r="r" b="b"/>
            <a:pathLst>
              <a:path w="4926563" h="1511559">
                <a:moveTo>
                  <a:pt x="0" y="877077"/>
                </a:moveTo>
                <a:lnTo>
                  <a:pt x="3946849" y="9330"/>
                </a:lnTo>
                <a:lnTo>
                  <a:pt x="4226767" y="0"/>
                </a:lnTo>
                <a:lnTo>
                  <a:pt x="4478694" y="223934"/>
                </a:lnTo>
                <a:lnTo>
                  <a:pt x="4926563" y="363894"/>
                </a:lnTo>
                <a:lnTo>
                  <a:pt x="4823927" y="597159"/>
                </a:lnTo>
                <a:lnTo>
                  <a:pt x="4329404" y="737118"/>
                </a:lnTo>
                <a:lnTo>
                  <a:pt x="4320073" y="1035698"/>
                </a:lnTo>
                <a:lnTo>
                  <a:pt x="2780522" y="1511559"/>
                </a:lnTo>
                <a:lnTo>
                  <a:pt x="0" y="1502228"/>
                </a:lnTo>
                <a:lnTo>
                  <a:pt x="0" y="877077"/>
                </a:lnTo>
                <a:close/>
              </a:path>
            </a:pathLst>
          </a:custGeom>
          <a:solidFill>
            <a:srgbClr val="89EBEA">
              <a:alpha val="30000"/>
            </a:srgbClr>
          </a:solidFill>
          <a:ln>
            <a:solidFill>
              <a:schemeClr val="accent4">
                <a:lumMod val="40000"/>
                <a:lumOff val="6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7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8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9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0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1" name="CustomShape 6"/>
          <p:cNvSpPr/>
          <p:nvPr/>
        </p:nvSpPr>
        <p:spPr>
          <a:xfrm rot="1601400">
            <a:off x="2615400" y="1791360"/>
            <a:ext cx="362520" cy="739800"/>
          </a:xfrm>
          <a:custGeom>
            <a:avLst/>
            <a:gdLst/>
            <a:ahLst/>
            <a:cxnLst/>
            <a:rect l="0" t="0" r="r" b="b"/>
            <a:pathLst>
              <a:path w="1010" h="2057">
                <a:moveTo>
                  <a:pt x="252" y="0"/>
                </a:moveTo>
                <a:lnTo>
                  <a:pt x="252" y="1552"/>
                </a:lnTo>
                <a:lnTo>
                  <a:pt x="0" y="1552"/>
                </a:lnTo>
                <a:lnTo>
                  <a:pt x="504" y="2056"/>
                </a:lnTo>
                <a:lnTo>
                  <a:pt x="1009" y="1552"/>
                </a:lnTo>
                <a:lnTo>
                  <a:pt x="756" y="1552"/>
                </a:lnTo>
                <a:lnTo>
                  <a:pt x="756" y="0"/>
                </a:lnTo>
                <a:lnTo>
                  <a:pt x="252" y="0"/>
                </a:lnTo>
              </a:path>
            </a:pathLst>
          </a:custGeom>
          <a:solidFill>
            <a:srgbClr val="4F81BD"/>
          </a:solidFill>
          <a:ln w="25560">
            <a:solidFill>
              <a:srgbClr val="385D8A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" name="CustomShape 7"/>
          <p:cNvSpPr/>
          <p:nvPr/>
        </p:nvSpPr>
        <p:spPr>
          <a:xfrm flipH="1">
            <a:off x="745560" y="2880360"/>
            <a:ext cx="3313440" cy="2187360"/>
          </a:xfrm>
          <a:prstGeom prst="rect">
            <a:avLst/>
          </a:prstGeom>
          <a:noFill/>
          <a:ln w="9360">
            <a:solidFill>
              <a:srgbClr val="4F81BD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big and </a:t>
            </a:r>
            <a:r>
              <a:rPr lang="en-US" sz="3200" b="1" strike="noStrike" spc="-1">
                <a:solidFill>
                  <a:srgbClr val="000000"/>
                </a:solidFill>
                <a:latin typeface="Calibri"/>
                <a:ea typeface="DejaVu Sans"/>
              </a:rPr>
              <a:t>very </a:t>
            </a: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strong!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CAUTION!!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53" name="CustomShape 8"/>
          <p:cNvSpPr/>
          <p:nvPr/>
        </p:nvSpPr>
        <p:spPr>
          <a:xfrm rot="19858200">
            <a:off x="6917400" y="1791000"/>
            <a:ext cx="362520" cy="739800"/>
          </a:xfrm>
          <a:custGeom>
            <a:avLst/>
            <a:gdLst/>
            <a:ahLst/>
            <a:cxnLst/>
            <a:rect l="0" t="0" r="r" b="b"/>
            <a:pathLst>
              <a:path w="1008" h="2058">
                <a:moveTo>
                  <a:pt x="251" y="0"/>
                </a:moveTo>
                <a:lnTo>
                  <a:pt x="252" y="1552"/>
                </a:lnTo>
                <a:lnTo>
                  <a:pt x="0" y="1553"/>
                </a:lnTo>
                <a:lnTo>
                  <a:pt x="504" y="2057"/>
                </a:lnTo>
                <a:lnTo>
                  <a:pt x="1007" y="1552"/>
                </a:lnTo>
                <a:lnTo>
                  <a:pt x="756" y="1552"/>
                </a:lnTo>
                <a:lnTo>
                  <a:pt x="754" y="0"/>
                </a:lnTo>
                <a:lnTo>
                  <a:pt x="251" y="0"/>
                </a:lnTo>
              </a:path>
            </a:pathLst>
          </a:custGeom>
          <a:solidFill>
            <a:srgbClr val="4F81BD"/>
          </a:solidFill>
          <a:ln w="25560">
            <a:solidFill>
              <a:srgbClr val="385D8A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9"/>
          <p:cNvSpPr/>
          <p:nvPr/>
        </p:nvSpPr>
        <p:spPr>
          <a:xfrm flipH="1">
            <a:off x="6175800" y="2880360"/>
            <a:ext cx="3313440" cy="2187360"/>
          </a:xfrm>
          <a:prstGeom prst="rect">
            <a:avLst/>
          </a:prstGeom>
          <a:noFill/>
          <a:ln w="9360">
            <a:solidFill>
              <a:srgbClr val="4F81BD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loud and annoying!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CAUTION!!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55" name="CustomShape 10"/>
          <p:cNvSpPr/>
          <p:nvPr/>
        </p:nvSpPr>
        <p:spPr>
          <a:xfrm>
            <a:off x="552600" y="6840"/>
            <a:ext cx="448848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Here are the basics of MR imaging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56" name="CustomShape 11"/>
          <p:cNvSpPr/>
          <p:nvPr/>
        </p:nvSpPr>
        <p:spPr>
          <a:xfrm>
            <a:off x="552600" y="557640"/>
            <a:ext cx="8996040" cy="109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Scanner = 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big magnet + radio frequency transmitter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8" name="CustomShape 2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1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6"/>
          <p:cNvSpPr/>
          <p:nvPr/>
        </p:nvSpPr>
        <p:spPr>
          <a:xfrm>
            <a:off x="552600" y="557640"/>
            <a:ext cx="8996040" cy="109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Ctr="1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Scanner = </a:t>
            </a:r>
            <a:endParaRPr lang="en-US" sz="3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  <a:ea typeface="DejaVu Sans"/>
              </a:rPr>
              <a:t>big magnet + radio frequency transmitter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163" name="Picture 4"/>
          <p:cNvPicPr/>
          <p:nvPr/>
        </p:nvPicPr>
        <p:blipFill>
          <a:blip r:embed="rId3"/>
          <a:stretch/>
        </p:blipFill>
        <p:spPr>
          <a:xfrm>
            <a:off x="-276120" y="1971720"/>
            <a:ext cx="3516120" cy="4010760"/>
          </a:xfrm>
          <a:prstGeom prst="rect">
            <a:avLst/>
          </a:prstGeom>
          <a:ln>
            <a:noFill/>
          </a:ln>
        </p:spPr>
      </p:pic>
      <p:pic>
        <p:nvPicPr>
          <p:cNvPr id="164" name="Picture 6"/>
          <p:cNvPicPr/>
          <p:nvPr/>
        </p:nvPicPr>
        <p:blipFill>
          <a:blip r:embed="rId4"/>
          <a:srcRect l="7828" r="17895"/>
          <a:stretch/>
        </p:blipFill>
        <p:spPr>
          <a:xfrm>
            <a:off x="2500200" y="3165120"/>
            <a:ext cx="1479960" cy="1494360"/>
          </a:xfrm>
          <a:prstGeom prst="rect">
            <a:avLst/>
          </a:prstGeom>
          <a:ln>
            <a:noFill/>
          </a:ln>
        </p:spPr>
      </p:pic>
      <p:sp>
        <p:nvSpPr>
          <p:cNvPr id="165" name="CustomShape 7"/>
          <p:cNvSpPr/>
          <p:nvPr/>
        </p:nvSpPr>
        <p:spPr>
          <a:xfrm>
            <a:off x="1626062" y="1804860"/>
            <a:ext cx="702237" cy="4010760"/>
          </a:xfrm>
          <a:custGeom>
            <a:avLst/>
            <a:gdLst/>
            <a:ahLst/>
            <a:cxnLst/>
            <a:rect l="0" t="0" r="r" b="b"/>
            <a:pathLst>
              <a:path w="1331" h="11143">
                <a:moveTo>
                  <a:pt x="332" y="11142"/>
                </a:moveTo>
                <a:lnTo>
                  <a:pt x="332" y="666"/>
                </a:lnTo>
                <a:lnTo>
                  <a:pt x="0" y="666"/>
                </a:lnTo>
                <a:lnTo>
                  <a:pt x="665" y="0"/>
                </a:lnTo>
                <a:lnTo>
                  <a:pt x="1330" y="666"/>
                </a:lnTo>
                <a:lnTo>
                  <a:pt x="997" y="666"/>
                </a:lnTo>
                <a:lnTo>
                  <a:pt x="997" y="11142"/>
                </a:lnTo>
                <a:lnTo>
                  <a:pt x="332" y="11142"/>
                </a:lnTo>
              </a:path>
            </a:pathLst>
          </a:custGeom>
          <a:solidFill>
            <a:srgbClr val="C0504D"/>
          </a:solidFill>
          <a:ln w="25560">
            <a:solidFill>
              <a:srgbClr val="385D8A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vert270" lIns="45720" tIns="91440" rIns="45720" bIns="91440" anchor="ctr" anchorCtr="1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MAGNETIC FIELD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66" name="CustomShape 8"/>
          <p:cNvSpPr/>
          <p:nvPr/>
        </p:nvSpPr>
        <p:spPr>
          <a:xfrm>
            <a:off x="3338280" y="5275800"/>
            <a:ext cx="5490514" cy="577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When you put something inside a magnetic field, its H protons align (their spin) to the magnetic field.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67" name="CustomShape 9"/>
          <p:cNvSpPr/>
          <p:nvPr/>
        </p:nvSpPr>
        <p:spPr>
          <a:xfrm flipV="1">
            <a:off x="4284720" y="2961000"/>
            <a:ext cx="360" cy="1698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0070C0"/>
            </a:solidFill>
            <a:miter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8" name="CustomShape 10"/>
          <p:cNvSpPr/>
          <p:nvPr/>
        </p:nvSpPr>
        <p:spPr>
          <a:xfrm rot="16200000">
            <a:off x="3193560" y="3796560"/>
            <a:ext cx="16851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Calibri"/>
                <a:ea typeface="DejaVu Sans"/>
              </a:rPr>
              <a:t>Hidrogen protons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69" name="CustomShape 11"/>
          <p:cNvSpPr/>
          <p:nvPr/>
        </p:nvSpPr>
        <p:spPr>
          <a:xfrm>
            <a:off x="552600" y="6840"/>
            <a:ext cx="448848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Here are the basics of MR imaging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9107</TotalTime>
  <Words>2108</Words>
  <Application>Microsoft Macintosh PowerPoint</Application>
  <PresentationFormat>A4 (210 x 297 mm)</PresentationFormat>
  <Paragraphs>382</Paragraphs>
  <Slides>43</Slides>
  <Notes>43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43</vt:i4>
      </vt:variant>
    </vt:vector>
  </HeadingPairs>
  <TitlesOfParts>
    <vt:vector size="53" baseType="lpstr">
      <vt:lpstr>Arial</vt:lpstr>
      <vt:lpstr>Baskerville Old Face</vt:lpstr>
      <vt:lpstr>Calibri</vt:lpstr>
      <vt:lpstr>Franklin Gothic Book</vt:lpstr>
      <vt:lpstr>StarSymbol</vt:lpstr>
      <vt:lpstr>Symbol</vt:lpstr>
      <vt:lpstr>Times New Roman</vt:lpstr>
      <vt:lpstr>Wingdings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J Nueva</dc:creator>
  <dc:description/>
  <cp:lastModifiedBy>lwrpegcbsg@goetheuniversitaet.onmicrosoft.com</cp:lastModifiedBy>
  <cp:revision>340</cp:revision>
  <dcterms:modified xsi:type="dcterms:W3CDTF">2022-05-01T06:58:23Z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0x01010073C3545982F2424B85F781D81AF9EA40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43</vt:i4>
  </property>
  <property fmtid="{D5CDD505-2E9C-101B-9397-08002B2CF9AE}" pid="9" name="PresentationFormat">
    <vt:lpwstr>A4 (210 x 297 mm)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43</vt:i4>
  </property>
</Properties>
</file>